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317B38-DC24-1778-059D-FDA832DD976F}" v="21" dt="2024-01-04T17:05:02.074"/>
    <p1510:client id="{2C87FEB4-A1AA-4EFD-9535-B01430D6CCBA}" v="192" dt="2024-01-04T17:13:39.856"/>
    <p1510:client id="{38C73F75-E486-482A-8C6A-AD007F21D905}" v="5" vWet="11" dt="2023-12-28T18:38:08.585"/>
    <p1510:client id="{7FA10BA7-91C6-4DD2-893C-A6E764B247D7}" v="1" dt="2024-01-04T17:18:55.10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596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475952"/>
            <a:ext cx="9144000" cy="138089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43456" y="105156"/>
            <a:ext cx="6657086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71576" y="4364735"/>
            <a:ext cx="7800847" cy="1000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5475952"/>
            <a:ext cx="9144000" cy="138089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641335" y="66260"/>
            <a:ext cx="1350264" cy="60463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76581" y="762380"/>
            <a:ext cx="8915400" cy="0"/>
          </a:xfrm>
          <a:custGeom>
            <a:avLst/>
            <a:gdLst/>
            <a:ahLst/>
            <a:cxnLst/>
            <a:rect l="l" t="t" r="r" b="b"/>
            <a:pathLst>
              <a:path w="8915400">
                <a:moveTo>
                  <a:pt x="0" y="0"/>
                </a:moveTo>
                <a:lnTo>
                  <a:pt x="8915400" y="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2869" y="76200"/>
            <a:ext cx="1421130" cy="6096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095" y="0"/>
            <a:ext cx="9137904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681" y="40894"/>
            <a:ext cx="8660637" cy="1135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09724"/>
            <a:ext cx="7941945" cy="4512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Nusnin.Akter2@dot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243457" y="150876"/>
            <a:ext cx="6657086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77364" marR="5080" indent="-1765300">
              <a:lnSpc>
                <a:spcPct val="100000"/>
              </a:lnSpc>
              <a:spcBef>
                <a:spcPts val="95"/>
              </a:spcBef>
              <a:tabLst>
                <a:tab pos="5194935" algn="l"/>
              </a:tabLst>
            </a:pPr>
            <a:endParaRPr spc="-10">
              <a:latin typeface="Georgia"/>
              <a:cs typeface="Georg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97134" y="1940760"/>
            <a:ext cx="2265218" cy="228624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ubTitle" idx="4"/>
          </p:nvPr>
        </p:nvSpPr>
        <p:spPr>
          <a:xfrm>
            <a:off x="671576" y="4650372"/>
            <a:ext cx="7800847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2875" marR="5080" indent="-2670810">
              <a:lnSpc>
                <a:spcPct val="100000"/>
              </a:lnSpc>
              <a:spcBef>
                <a:spcPts val="95"/>
              </a:spcBef>
            </a:pPr>
            <a:r>
              <a:rPr spc="-10">
                <a:latin typeface="Georgia"/>
                <a:cs typeface="Georgia"/>
              </a:rPr>
              <a:t>Competitive</a:t>
            </a:r>
            <a:r>
              <a:rPr spc="-155">
                <a:latin typeface="Georgia"/>
                <a:cs typeface="Georgia"/>
              </a:rPr>
              <a:t> </a:t>
            </a:r>
            <a:r>
              <a:rPr>
                <a:latin typeface="Georgia"/>
                <a:cs typeface="Georgia"/>
              </a:rPr>
              <a:t>Academic</a:t>
            </a:r>
            <a:r>
              <a:rPr spc="-150">
                <a:latin typeface="Georgia"/>
                <a:cs typeface="Georgia"/>
              </a:rPr>
              <a:t> </a:t>
            </a:r>
            <a:r>
              <a:rPr>
                <a:latin typeface="Georgia"/>
                <a:cs typeface="Georgia"/>
              </a:rPr>
              <a:t>Agreement</a:t>
            </a:r>
            <a:r>
              <a:rPr spc="-145">
                <a:latin typeface="Georgia"/>
                <a:cs typeface="Georgia"/>
              </a:rPr>
              <a:t> </a:t>
            </a:r>
            <a:r>
              <a:rPr spc="-10">
                <a:latin typeface="Georgia"/>
                <a:cs typeface="Georgia"/>
              </a:rPr>
              <a:t>Program</a:t>
            </a:r>
            <a:endParaRPr spc="-20">
              <a:latin typeface="Georgia"/>
              <a:cs typeface="Georgia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5F80229-3AD4-F8A3-CDBA-A32EAB57F80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45970"/>
          </a:xfrm>
          <a:prstGeom prst="rect">
            <a:avLst/>
          </a:prstGeom>
          <a:solidFill>
            <a:schemeClr val="tx2"/>
          </a:solidFill>
          <a:ln w="8572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spc="-10">
                <a:solidFill>
                  <a:schemeClr val="bg1"/>
                </a:solidFill>
                <a:latin typeface="Georgia"/>
                <a:cs typeface="Georgia"/>
              </a:rPr>
              <a:t>Submitting</a:t>
            </a:r>
            <a:r>
              <a:rPr lang="en-US" sz="3600" spc="-170">
                <a:solidFill>
                  <a:schemeClr val="bg1"/>
                </a:solidFill>
                <a:latin typeface="Georgia"/>
                <a:cs typeface="Georgia"/>
              </a:rPr>
              <a:t> </a:t>
            </a:r>
            <a:r>
              <a:rPr lang="en-US" sz="3600" spc="-10">
                <a:solidFill>
                  <a:schemeClr val="bg1"/>
                </a:solidFill>
                <a:latin typeface="Georgia"/>
                <a:cs typeface="Georgia"/>
              </a:rPr>
              <a:t>Superior </a:t>
            </a:r>
            <a:r>
              <a:rPr lang="en-US" sz="3600" spc="-20">
                <a:solidFill>
                  <a:schemeClr val="bg1"/>
                </a:solidFill>
                <a:latin typeface="Georgia"/>
                <a:cs typeface="Georgia"/>
              </a:rPr>
              <a:t>CAAP </a:t>
            </a:r>
            <a:r>
              <a:rPr lang="en-US" sz="3600" spc="-10">
                <a:solidFill>
                  <a:schemeClr val="bg1"/>
                </a:solidFill>
                <a:latin typeface="Georgia"/>
                <a:cs typeface="Georgia"/>
              </a:rPr>
              <a:t>Applications</a:t>
            </a:r>
            <a:endParaRPr lang="en-US" sz="3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01027" y="1200184"/>
            <a:ext cx="7941945" cy="395236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>
                <a:latin typeface="Georgia" panose="02040502050405020303" pitchFamily="18" charset="0"/>
              </a:rPr>
              <a:t>CAAP Program Manager</a:t>
            </a:r>
          </a:p>
          <a:p>
            <a:pPr marL="12700" marR="5080">
              <a:lnSpc>
                <a:spcPct val="100000"/>
              </a:lnSpc>
            </a:pPr>
            <a:r>
              <a:rPr lang="en-US">
                <a:latin typeface="Georgia" panose="02040502050405020303" pitchFamily="18" charset="0"/>
              </a:rPr>
              <a:t>Nusnin Akter</a:t>
            </a:r>
          </a:p>
          <a:p>
            <a:pPr marL="12700" marR="5080">
              <a:lnSpc>
                <a:spcPct val="100000"/>
              </a:lnSpc>
            </a:pPr>
            <a:r>
              <a:rPr lang="en-US">
                <a:latin typeface="Georgia" panose="02040502050405020303" pitchFamily="18" charset="0"/>
                <a:hlinkClick r:id="rId2"/>
              </a:rPr>
              <a:t>Nusnin.Akter2@dot.gov</a:t>
            </a:r>
            <a:endParaRPr lang="en-US">
              <a:latin typeface="Georgia" panose="02040502050405020303" pitchFamily="18" charset="0"/>
            </a:endParaRPr>
          </a:p>
          <a:p>
            <a:pPr marL="12700" marR="5080">
              <a:lnSpc>
                <a:spcPct val="100000"/>
              </a:lnSpc>
            </a:pPr>
            <a:r>
              <a:rPr lang="en-US">
                <a:latin typeface="Georgia" panose="02040502050405020303" pitchFamily="18" charset="0"/>
              </a:rPr>
              <a:t>839-273-0528</a:t>
            </a:r>
          </a:p>
          <a:p>
            <a:pPr marL="12700" marR="5080">
              <a:lnSpc>
                <a:spcPct val="100000"/>
              </a:lnSpc>
            </a:pPr>
            <a:endParaRPr lang="en-US">
              <a:latin typeface="Georgia" panose="02040502050405020303" pitchFamily="18" charset="0"/>
            </a:endParaRPr>
          </a:p>
          <a:p>
            <a:pPr marL="12700" marR="5080">
              <a:lnSpc>
                <a:spcPct val="100000"/>
              </a:lnSpc>
            </a:pPr>
            <a:r>
              <a:rPr lang="en-US">
                <a:latin typeface="Georgia" panose="02040502050405020303" pitchFamily="18" charset="0"/>
              </a:rPr>
              <a:t>Contact</a:t>
            </a:r>
            <a:r>
              <a:rPr lang="en-US" spc="-85">
                <a:latin typeface="Georgia" panose="02040502050405020303" pitchFamily="18" charset="0"/>
              </a:rPr>
              <a:t> </a:t>
            </a:r>
            <a:r>
              <a:rPr lang="en-US">
                <a:latin typeface="Georgia" panose="02040502050405020303" pitchFamily="18" charset="0"/>
              </a:rPr>
              <a:t>Nusnin</a:t>
            </a:r>
            <a:r>
              <a:rPr lang="en-US" spc="-80">
                <a:latin typeface="Georgia" panose="02040502050405020303" pitchFamily="18" charset="0"/>
              </a:rPr>
              <a:t> </a:t>
            </a:r>
            <a:r>
              <a:rPr lang="en-US">
                <a:latin typeface="Georgia" panose="02040502050405020303" pitchFamily="18" charset="0"/>
              </a:rPr>
              <a:t>to</a:t>
            </a:r>
            <a:r>
              <a:rPr lang="en-US" spc="-105">
                <a:latin typeface="Georgia" panose="02040502050405020303" pitchFamily="18" charset="0"/>
              </a:rPr>
              <a:t> </a:t>
            </a:r>
            <a:r>
              <a:rPr lang="en-US">
                <a:latin typeface="Georgia" panose="02040502050405020303" pitchFamily="18" charset="0"/>
              </a:rPr>
              <a:t>get</a:t>
            </a:r>
            <a:r>
              <a:rPr lang="en-US" spc="-110">
                <a:latin typeface="Georgia" panose="02040502050405020303" pitchFamily="18" charset="0"/>
              </a:rPr>
              <a:t> </a:t>
            </a:r>
            <a:r>
              <a:rPr lang="en-US">
                <a:latin typeface="Georgia" panose="02040502050405020303" pitchFamily="18" charset="0"/>
              </a:rPr>
              <a:t>periodic</a:t>
            </a:r>
            <a:r>
              <a:rPr lang="en-US" spc="-90">
                <a:latin typeface="Georgia" panose="02040502050405020303" pitchFamily="18" charset="0"/>
              </a:rPr>
              <a:t> </a:t>
            </a:r>
            <a:r>
              <a:rPr lang="en-US">
                <a:latin typeface="Georgia" panose="02040502050405020303" pitchFamily="18" charset="0"/>
              </a:rPr>
              <a:t>updates</a:t>
            </a:r>
            <a:r>
              <a:rPr lang="en-US" spc="-85">
                <a:latin typeface="Georgia" panose="02040502050405020303" pitchFamily="18" charset="0"/>
              </a:rPr>
              <a:t> </a:t>
            </a:r>
            <a:r>
              <a:rPr lang="en-US">
                <a:latin typeface="Georgia" panose="02040502050405020303" pitchFamily="18" charset="0"/>
              </a:rPr>
              <a:t>on</a:t>
            </a:r>
            <a:r>
              <a:rPr lang="en-US" spc="-100">
                <a:latin typeface="Georgia" panose="02040502050405020303" pitchFamily="18" charset="0"/>
              </a:rPr>
              <a:t> </a:t>
            </a:r>
            <a:r>
              <a:rPr lang="en-US" spc="-20">
                <a:latin typeface="Georgia" panose="02040502050405020303" pitchFamily="18" charset="0"/>
              </a:rPr>
              <a:t>CAAP </a:t>
            </a:r>
            <a:r>
              <a:rPr lang="en-US" spc="-10">
                <a:latin typeface="Georgia" panose="02040502050405020303" pitchFamily="18" charset="0"/>
              </a:rPr>
              <a:t>announcements,</a:t>
            </a:r>
            <a:r>
              <a:rPr lang="en-US" spc="-105">
                <a:latin typeface="Georgia" panose="02040502050405020303" pitchFamily="18" charset="0"/>
              </a:rPr>
              <a:t> </a:t>
            </a:r>
            <a:r>
              <a:rPr lang="en-US">
                <a:latin typeface="Georgia" panose="02040502050405020303" pitchFamily="18" charset="0"/>
              </a:rPr>
              <a:t>debriefs,</a:t>
            </a:r>
            <a:r>
              <a:rPr lang="en-US" spc="-114">
                <a:latin typeface="Georgia" panose="02040502050405020303" pitchFamily="18" charset="0"/>
              </a:rPr>
              <a:t> </a:t>
            </a:r>
            <a:r>
              <a:rPr lang="en-US">
                <a:latin typeface="Georgia" panose="02040502050405020303" pitchFamily="18" charset="0"/>
              </a:rPr>
              <a:t>and</a:t>
            </a:r>
            <a:r>
              <a:rPr lang="en-US" spc="-114">
                <a:latin typeface="Georgia" panose="02040502050405020303" pitchFamily="18" charset="0"/>
              </a:rPr>
              <a:t> </a:t>
            </a:r>
            <a:r>
              <a:rPr lang="en-US" spc="-10">
                <a:latin typeface="Georgia" panose="02040502050405020303" pitchFamily="18" charset="0"/>
              </a:rPr>
              <a:t>other opportunities.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D9BA2F8-253C-34D0-12D9-190B22964C03}"/>
              </a:ext>
            </a:extLst>
          </p:cNvPr>
          <p:cNvSpPr txBox="1">
            <a:spLocks/>
          </p:cNvSpPr>
          <p:nvPr/>
        </p:nvSpPr>
        <p:spPr>
          <a:xfrm>
            <a:off x="0" y="-22948"/>
            <a:ext cx="9144000" cy="945970"/>
          </a:xfrm>
          <a:prstGeom prst="rect">
            <a:avLst/>
          </a:prstGeom>
          <a:solidFill>
            <a:schemeClr val="tx2"/>
          </a:solidFill>
          <a:ln w="8572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spc="-10">
                <a:solidFill>
                  <a:schemeClr val="bg1"/>
                </a:solidFill>
                <a:latin typeface="Georgia"/>
                <a:cs typeface="Georgia"/>
              </a:rPr>
              <a:t>Contact Information</a:t>
            </a:r>
            <a:endParaRPr lang="en-US" sz="3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4481" y="6425438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27476" y="1646947"/>
            <a:ext cx="2148839" cy="404598"/>
          </a:xfrm>
          <a:prstGeom prst="rect">
            <a:avLst/>
          </a:prstGeom>
          <a:ln w="25146">
            <a:solidFill>
              <a:srgbClr val="385D89"/>
            </a:solidFill>
          </a:ln>
        </p:spPr>
        <p:txBody>
          <a:bodyPr vert="horz" wrap="square" lIns="0" tIns="34925" rIns="0" bIns="0" rtlCol="0" anchor="ctr" anchorCtr="0">
            <a:spAutoFit/>
          </a:bodyPr>
          <a:lstStyle/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2400">
                <a:latin typeface="Georgia"/>
                <a:cs typeface="Georgia"/>
              </a:rPr>
              <a:t>Pipeline</a:t>
            </a:r>
            <a:r>
              <a:rPr sz="2400" spc="-40">
                <a:latin typeface="Georgia"/>
                <a:cs typeface="Georgia"/>
              </a:rPr>
              <a:t> </a:t>
            </a:r>
            <a:r>
              <a:rPr sz="2400" spc="-10">
                <a:latin typeface="Georgia"/>
                <a:cs typeface="Georgia"/>
              </a:rPr>
              <a:t>Safety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90320" y="2786461"/>
            <a:ext cx="3103245" cy="847668"/>
          </a:xfrm>
          <a:prstGeom prst="rect">
            <a:avLst/>
          </a:prstGeom>
          <a:ln w="25146">
            <a:solidFill>
              <a:srgbClr val="385D89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90805" marR="50800">
              <a:lnSpc>
                <a:spcPct val="100000"/>
              </a:lnSpc>
              <a:spcBef>
                <a:spcPts val="130"/>
              </a:spcBef>
            </a:pPr>
            <a:r>
              <a:rPr sz="1800">
                <a:latin typeface="Georgia"/>
                <a:cs typeface="Georgia"/>
              </a:rPr>
              <a:t>University’s</a:t>
            </a:r>
            <a:r>
              <a:rPr sz="1800" spc="-45">
                <a:latin typeface="Georgia"/>
                <a:cs typeface="Georgia"/>
              </a:rPr>
              <a:t> </a:t>
            </a:r>
            <a:r>
              <a:rPr sz="1800">
                <a:latin typeface="Georgia"/>
                <a:cs typeface="Georgia"/>
              </a:rPr>
              <a:t>position</a:t>
            </a:r>
            <a:r>
              <a:rPr sz="1800" spc="-35">
                <a:latin typeface="Georgia"/>
                <a:cs typeface="Georgia"/>
              </a:rPr>
              <a:t> </a:t>
            </a:r>
            <a:r>
              <a:rPr sz="1800" spc="-25">
                <a:latin typeface="Georgia"/>
                <a:cs typeface="Georgia"/>
              </a:rPr>
              <a:t>for </a:t>
            </a:r>
            <a:r>
              <a:rPr sz="1800" spc="-10">
                <a:latin typeface="Georgia"/>
                <a:cs typeface="Georgia"/>
              </a:rPr>
              <a:t>high-risk/high-reward research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45532" y="2762966"/>
            <a:ext cx="3103245" cy="899160"/>
          </a:xfrm>
          <a:prstGeom prst="rect">
            <a:avLst/>
          </a:prstGeom>
          <a:ln w="25146">
            <a:solidFill>
              <a:srgbClr val="385D89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0805" marR="36195">
              <a:lnSpc>
                <a:spcPct val="100000"/>
              </a:lnSpc>
              <a:spcBef>
                <a:spcPts val="305"/>
              </a:spcBef>
            </a:pPr>
            <a:r>
              <a:rPr sz="1800">
                <a:latin typeface="Georgia"/>
                <a:cs typeface="Georgia"/>
              </a:rPr>
              <a:t>Introduce</a:t>
            </a:r>
            <a:r>
              <a:rPr sz="1800" spc="-35">
                <a:latin typeface="Georgia"/>
                <a:cs typeface="Georgia"/>
              </a:rPr>
              <a:t> </a:t>
            </a:r>
            <a:r>
              <a:rPr sz="1800">
                <a:latin typeface="Georgia"/>
                <a:cs typeface="Georgia"/>
              </a:rPr>
              <a:t>students</a:t>
            </a:r>
            <a:r>
              <a:rPr sz="1800" spc="-20">
                <a:latin typeface="Georgia"/>
                <a:cs typeface="Georgia"/>
              </a:rPr>
              <a:t> </a:t>
            </a:r>
            <a:r>
              <a:rPr sz="1800" spc="-25">
                <a:latin typeface="Georgia"/>
                <a:cs typeface="Georgia"/>
              </a:rPr>
              <a:t>and </a:t>
            </a:r>
            <a:r>
              <a:rPr sz="1800">
                <a:latin typeface="Georgia"/>
                <a:cs typeface="Georgia"/>
              </a:rPr>
              <a:t>young</a:t>
            </a:r>
            <a:r>
              <a:rPr sz="1800" spc="-30">
                <a:latin typeface="Georgia"/>
                <a:cs typeface="Georgia"/>
              </a:rPr>
              <a:t> </a:t>
            </a:r>
            <a:r>
              <a:rPr sz="1800">
                <a:latin typeface="Georgia"/>
                <a:cs typeface="Georgia"/>
              </a:rPr>
              <a:t>researchers</a:t>
            </a:r>
            <a:r>
              <a:rPr sz="1800" spc="-10">
                <a:latin typeface="Georgia"/>
                <a:cs typeface="Georgia"/>
              </a:rPr>
              <a:t> </a:t>
            </a:r>
            <a:r>
              <a:rPr sz="1800">
                <a:latin typeface="Georgia"/>
                <a:cs typeface="Georgia"/>
              </a:rPr>
              <a:t>to</a:t>
            </a:r>
            <a:r>
              <a:rPr sz="1800" spc="-10">
                <a:latin typeface="Georgia"/>
                <a:cs typeface="Georgia"/>
              </a:rPr>
              <a:t> pipeline </a:t>
            </a:r>
            <a:r>
              <a:rPr sz="1800">
                <a:latin typeface="Georgia"/>
                <a:cs typeface="Georgia"/>
              </a:rPr>
              <a:t>safety</a:t>
            </a:r>
            <a:r>
              <a:rPr sz="1800" spc="-20">
                <a:latin typeface="Georgia"/>
                <a:cs typeface="Georgia"/>
              </a:rPr>
              <a:t> </a:t>
            </a:r>
            <a:r>
              <a:rPr sz="1800">
                <a:latin typeface="Georgia"/>
                <a:cs typeface="Georgia"/>
              </a:rPr>
              <a:t>technical</a:t>
            </a:r>
            <a:r>
              <a:rPr sz="1800" spc="-25">
                <a:latin typeface="Georgia"/>
                <a:cs typeface="Georgia"/>
              </a:rPr>
              <a:t> </a:t>
            </a:r>
            <a:r>
              <a:rPr sz="1800" spc="-10">
                <a:latin typeface="Georgia"/>
                <a:cs typeface="Georgia"/>
              </a:rPr>
              <a:t>challenges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54096" y="2090501"/>
            <a:ext cx="2895600" cy="695959"/>
          </a:xfrm>
          <a:custGeom>
            <a:avLst/>
            <a:gdLst/>
            <a:ahLst/>
            <a:cxnLst/>
            <a:rect l="l" t="t" r="r" b="b"/>
            <a:pathLst>
              <a:path w="2818129" h="467360">
                <a:moveTo>
                  <a:pt x="623824" y="0"/>
                </a:moveTo>
                <a:lnTo>
                  <a:pt x="539877" y="14732"/>
                </a:lnTo>
                <a:lnTo>
                  <a:pt x="555091" y="35242"/>
                </a:lnTo>
                <a:lnTo>
                  <a:pt x="0" y="447040"/>
                </a:lnTo>
                <a:lnTo>
                  <a:pt x="14986" y="467233"/>
                </a:lnTo>
                <a:lnTo>
                  <a:pt x="570090" y="55422"/>
                </a:lnTo>
                <a:lnTo>
                  <a:pt x="585343" y="75946"/>
                </a:lnTo>
                <a:lnTo>
                  <a:pt x="609790" y="27686"/>
                </a:lnTo>
                <a:lnTo>
                  <a:pt x="623824" y="0"/>
                </a:lnTo>
                <a:close/>
              </a:path>
              <a:path w="2818129" h="467360">
                <a:moveTo>
                  <a:pt x="2818130" y="447040"/>
                </a:moveTo>
                <a:lnTo>
                  <a:pt x="2263864" y="35433"/>
                </a:lnTo>
                <a:lnTo>
                  <a:pt x="2269515" y="27813"/>
                </a:lnTo>
                <a:lnTo>
                  <a:pt x="2279142" y="14859"/>
                </a:lnTo>
                <a:lnTo>
                  <a:pt x="2195195" y="0"/>
                </a:lnTo>
                <a:lnTo>
                  <a:pt x="2233676" y="76073"/>
                </a:lnTo>
                <a:lnTo>
                  <a:pt x="2248865" y="55613"/>
                </a:lnTo>
                <a:lnTo>
                  <a:pt x="2803144" y="467233"/>
                </a:lnTo>
                <a:lnTo>
                  <a:pt x="2818130" y="44704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58520" y="4372645"/>
            <a:ext cx="82867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800" i="1">
                <a:latin typeface="Georgia" panose="02040502050405020303" pitchFamily="18" charset="0"/>
                <a:cs typeface="Calibri"/>
              </a:rPr>
              <a:t>The</a:t>
            </a:r>
            <a:r>
              <a:rPr lang="en-US" sz="1800" i="1" spc="-25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 i="1">
                <a:latin typeface="Georgia" panose="02040502050405020303" pitchFamily="18" charset="0"/>
                <a:cs typeface="Calibri"/>
              </a:rPr>
              <a:t>Elevator</a:t>
            </a:r>
            <a:r>
              <a:rPr lang="en-US" sz="1800" i="1" spc="-30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 i="1">
                <a:latin typeface="Georgia" panose="02040502050405020303" pitchFamily="18" charset="0"/>
                <a:cs typeface="Calibri"/>
              </a:rPr>
              <a:t>Pitch:</a:t>
            </a:r>
            <a:r>
              <a:rPr lang="en-US" sz="1800" i="1" spc="-25">
                <a:latin typeface="Georgia" panose="02040502050405020303" pitchFamily="18" charset="0"/>
                <a:cs typeface="Calibri"/>
              </a:rPr>
              <a:t> “</a:t>
            </a:r>
            <a:r>
              <a:rPr lang="en-US" sz="1800" spc="-25">
                <a:latin typeface="Georgia" panose="02040502050405020303" pitchFamily="18" charset="0"/>
                <a:cs typeface="Calibri"/>
              </a:rPr>
              <a:t>PHMSA’s</a:t>
            </a:r>
            <a:r>
              <a:rPr lang="en-US" sz="1800" spc="-50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>
                <a:latin typeface="Georgia" panose="02040502050405020303" pitchFamily="18" charset="0"/>
                <a:cs typeface="Calibri"/>
              </a:rPr>
              <a:t>Competitive</a:t>
            </a:r>
            <a:r>
              <a:rPr lang="en-US" sz="1800" spc="-10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>
                <a:latin typeface="Georgia" panose="02040502050405020303" pitchFamily="18" charset="0"/>
                <a:cs typeface="Calibri"/>
              </a:rPr>
              <a:t>Academic</a:t>
            </a:r>
            <a:r>
              <a:rPr lang="en-US" sz="1800" spc="-20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>
                <a:latin typeface="Georgia" panose="02040502050405020303" pitchFamily="18" charset="0"/>
                <a:cs typeface="Calibri"/>
              </a:rPr>
              <a:t>Agreement</a:t>
            </a:r>
            <a:r>
              <a:rPr lang="en-US" sz="1800" spc="-20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>
                <a:latin typeface="Georgia" panose="02040502050405020303" pitchFamily="18" charset="0"/>
                <a:cs typeface="Calibri"/>
              </a:rPr>
              <a:t>Program</a:t>
            </a:r>
            <a:r>
              <a:rPr lang="en-US" sz="1800" spc="-35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>
                <a:latin typeface="Georgia" panose="02040502050405020303" pitchFamily="18" charset="0"/>
                <a:cs typeface="Calibri"/>
              </a:rPr>
              <a:t>is</a:t>
            </a:r>
            <a:r>
              <a:rPr lang="en-US" sz="1800" spc="-35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>
                <a:latin typeface="Georgia" panose="02040502050405020303" pitchFamily="18" charset="0"/>
                <a:cs typeface="Calibri"/>
              </a:rPr>
              <a:t>a</a:t>
            </a:r>
            <a:r>
              <a:rPr lang="en-US" sz="1800" spc="-20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 spc="-10">
                <a:latin typeface="Georgia" panose="02040502050405020303" pitchFamily="18" charset="0"/>
                <a:cs typeface="Calibri"/>
              </a:rPr>
              <a:t>competitive </a:t>
            </a:r>
            <a:r>
              <a:rPr lang="en-US" sz="1800">
                <a:latin typeface="Georgia" panose="02040502050405020303" pitchFamily="18" charset="0"/>
                <a:cs typeface="Calibri"/>
              </a:rPr>
              <a:t>award</a:t>
            </a:r>
            <a:r>
              <a:rPr lang="en-US" sz="1800" spc="-35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>
                <a:latin typeface="Georgia" panose="02040502050405020303" pitchFamily="18" charset="0"/>
                <a:cs typeface="Calibri"/>
              </a:rPr>
              <a:t>to</a:t>
            </a:r>
            <a:r>
              <a:rPr lang="en-US" sz="1800" spc="-25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>
                <a:latin typeface="Georgia" panose="02040502050405020303" pitchFamily="18" charset="0"/>
                <a:cs typeface="Calibri"/>
              </a:rPr>
              <a:t>universities</a:t>
            </a:r>
            <a:r>
              <a:rPr lang="en-US" sz="1800" spc="-30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>
                <a:latin typeface="Georgia" panose="02040502050405020303" pitchFamily="18" charset="0"/>
                <a:cs typeface="Calibri"/>
              </a:rPr>
              <a:t>to</a:t>
            </a:r>
            <a:r>
              <a:rPr lang="en-US" sz="1800" spc="-25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>
                <a:latin typeface="Georgia" panose="02040502050405020303" pitchFamily="18" charset="0"/>
                <a:cs typeface="Calibri"/>
              </a:rPr>
              <a:t>spur</a:t>
            </a:r>
            <a:r>
              <a:rPr lang="en-US" sz="1800" spc="-30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 spc="-10">
                <a:latin typeface="Georgia" panose="02040502050405020303" pitchFamily="18" charset="0"/>
                <a:cs typeface="Calibri"/>
              </a:rPr>
              <a:t>high-</a:t>
            </a:r>
            <a:r>
              <a:rPr lang="en-US" sz="1800">
                <a:latin typeface="Georgia" panose="02040502050405020303" pitchFamily="18" charset="0"/>
                <a:cs typeface="Calibri"/>
              </a:rPr>
              <a:t>risk</a:t>
            </a:r>
            <a:r>
              <a:rPr lang="en-US" sz="1800" spc="-35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>
                <a:latin typeface="Georgia" panose="02040502050405020303" pitchFamily="18" charset="0"/>
                <a:cs typeface="Calibri"/>
              </a:rPr>
              <a:t>research</a:t>
            </a:r>
            <a:r>
              <a:rPr lang="en-US" sz="1800" spc="-25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>
                <a:latin typeface="Georgia" panose="02040502050405020303" pitchFamily="18" charset="0"/>
                <a:cs typeface="Calibri"/>
              </a:rPr>
              <a:t>and</a:t>
            </a:r>
            <a:r>
              <a:rPr lang="en-US" sz="1800" spc="-20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>
                <a:latin typeface="Georgia" panose="02040502050405020303" pitchFamily="18" charset="0"/>
                <a:cs typeface="Calibri"/>
              </a:rPr>
              <a:t>involve</a:t>
            </a:r>
            <a:r>
              <a:rPr lang="en-US" sz="1800" spc="-25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>
                <a:latin typeface="Georgia" panose="02040502050405020303" pitchFamily="18" charset="0"/>
                <a:cs typeface="Calibri"/>
              </a:rPr>
              <a:t>students</a:t>
            </a:r>
            <a:r>
              <a:rPr lang="en-US" sz="1800" spc="-25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>
                <a:latin typeface="Georgia" panose="02040502050405020303" pitchFamily="18" charset="0"/>
                <a:cs typeface="Calibri"/>
              </a:rPr>
              <a:t>in</a:t>
            </a:r>
            <a:r>
              <a:rPr lang="en-US" sz="1800" spc="-20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>
                <a:latin typeface="Georgia" panose="02040502050405020303" pitchFamily="18" charset="0"/>
                <a:cs typeface="Calibri"/>
              </a:rPr>
              <a:t>the</a:t>
            </a:r>
            <a:r>
              <a:rPr lang="en-US" sz="1800" spc="-25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>
                <a:latin typeface="Georgia" panose="02040502050405020303" pitchFamily="18" charset="0"/>
                <a:cs typeface="Calibri"/>
              </a:rPr>
              <a:t>challenges</a:t>
            </a:r>
            <a:r>
              <a:rPr lang="en-US" sz="1800" spc="-10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 spc="-25">
                <a:latin typeface="Georgia" panose="02040502050405020303" pitchFamily="18" charset="0"/>
                <a:cs typeface="Calibri"/>
              </a:rPr>
              <a:t>of </a:t>
            </a:r>
            <a:r>
              <a:rPr lang="en-US" sz="1800">
                <a:latin typeface="Georgia" panose="02040502050405020303" pitchFamily="18" charset="0"/>
                <a:cs typeface="Calibri"/>
              </a:rPr>
              <a:t>pipeline</a:t>
            </a:r>
            <a:r>
              <a:rPr lang="en-US" sz="1800" spc="-35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>
                <a:latin typeface="Georgia" panose="02040502050405020303" pitchFamily="18" charset="0"/>
                <a:cs typeface="Calibri"/>
              </a:rPr>
              <a:t>safety</a:t>
            </a:r>
            <a:r>
              <a:rPr lang="en-US" sz="1800" spc="-40">
                <a:latin typeface="Georgia" panose="02040502050405020303" pitchFamily="18" charset="0"/>
                <a:cs typeface="Calibri"/>
              </a:rPr>
              <a:t> </a:t>
            </a:r>
            <a:r>
              <a:rPr lang="en-US" sz="1800" spc="-10">
                <a:latin typeface="Georgia" panose="02040502050405020303" pitchFamily="18" charset="0"/>
                <a:cs typeface="Calibri"/>
              </a:rPr>
              <a:t>research.”</a:t>
            </a:r>
            <a:endParaRPr lang="en-US" sz="1800"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E793EFD-45CC-9E19-4F34-DB038DC323D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45970"/>
          </a:xfrm>
          <a:prstGeom prst="rect">
            <a:avLst/>
          </a:prstGeom>
          <a:solidFill>
            <a:schemeClr val="tx2"/>
          </a:solidFill>
          <a:ln w="8572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spc="-10">
                <a:solidFill>
                  <a:schemeClr val="bg1"/>
                </a:solidFill>
                <a:latin typeface="Georgia"/>
                <a:cs typeface="Georgia"/>
              </a:rPr>
              <a:t>Motivation for  CAAP</a:t>
            </a:r>
            <a:endParaRPr lang="en-US" sz="3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4481" y="6425438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>
                <a:solidFill>
                  <a:srgbClr val="888888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895" y="1502543"/>
            <a:ext cx="8300210" cy="33207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0">
                <a:latin typeface="Georgia"/>
                <a:cs typeface="Georgia"/>
              </a:rPr>
              <a:t>Applicability</a:t>
            </a:r>
            <a:r>
              <a:rPr sz="2000" b="1" spc="-65">
                <a:latin typeface="Georgia"/>
                <a:cs typeface="Georgia"/>
              </a:rPr>
              <a:t> </a:t>
            </a:r>
            <a:r>
              <a:rPr sz="2000">
                <a:latin typeface="Georgia"/>
                <a:cs typeface="Georgia"/>
              </a:rPr>
              <a:t>–</a:t>
            </a:r>
            <a:r>
              <a:rPr sz="2000" spc="-50">
                <a:latin typeface="Georgia"/>
                <a:cs typeface="Georgia"/>
              </a:rPr>
              <a:t> </a:t>
            </a:r>
            <a:r>
              <a:rPr sz="2000">
                <a:latin typeface="Georgia"/>
                <a:cs typeface="Georgia"/>
              </a:rPr>
              <a:t>“</a:t>
            </a:r>
            <a:r>
              <a:rPr sz="2000">
                <a:solidFill>
                  <a:srgbClr val="FF0000"/>
                </a:solidFill>
                <a:latin typeface="Georgia"/>
                <a:cs typeface="Georgia"/>
              </a:rPr>
              <a:t>Is</a:t>
            </a:r>
            <a:r>
              <a:rPr sz="2000" spc="-55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000">
                <a:solidFill>
                  <a:srgbClr val="FF0000"/>
                </a:solidFill>
                <a:latin typeface="Georgia"/>
                <a:cs typeface="Georgia"/>
              </a:rPr>
              <a:t>this</a:t>
            </a:r>
            <a:r>
              <a:rPr sz="2000" spc="-6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000">
                <a:solidFill>
                  <a:srgbClr val="FF0000"/>
                </a:solidFill>
                <a:latin typeface="Georgia"/>
                <a:cs typeface="Georgia"/>
              </a:rPr>
              <a:t>proposal</a:t>
            </a:r>
            <a:r>
              <a:rPr sz="2000" spc="-5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000">
                <a:solidFill>
                  <a:srgbClr val="FF0000"/>
                </a:solidFill>
                <a:latin typeface="Georgia"/>
                <a:cs typeface="Georgia"/>
              </a:rPr>
              <a:t>answering</a:t>
            </a:r>
            <a:r>
              <a:rPr sz="2000" spc="-25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000">
                <a:solidFill>
                  <a:srgbClr val="FF0000"/>
                </a:solidFill>
                <a:latin typeface="Georgia"/>
                <a:cs typeface="Georgia"/>
              </a:rPr>
              <a:t>the</a:t>
            </a:r>
            <a:r>
              <a:rPr sz="2000" spc="-55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000">
                <a:solidFill>
                  <a:srgbClr val="FF0000"/>
                </a:solidFill>
                <a:latin typeface="Georgia"/>
                <a:cs typeface="Georgia"/>
              </a:rPr>
              <a:t>question</a:t>
            </a:r>
            <a:r>
              <a:rPr sz="2000" spc="-5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000">
                <a:solidFill>
                  <a:srgbClr val="FF0000"/>
                </a:solidFill>
                <a:latin typeface="Georgia"/>
                <a:cs typeface="Georgia"/>
              </a:rPr>
              <a:t>we</a:t>
            </a:r>
            <a:r>
              <a:rPr sz="2000" spc="-55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000" spc="-10">
                <a:solidFill>
                  <a:srgbClr val="FF0000"/>
                </a:solidFill>
                <a:latin typeface="Georgia"/>
                <a:cs typeface="Georgia"/>
              </a:rPr>
              <a:t>asked</a:t>
            </a:r>
            <a:r>
              <a:rPr sz="2000" spc="-10">
                <a:latin typeface="Georgia"/>
                <a:cs typeface="Georgia"/>
              </a:rPr>
              <a:t>?”</a:t>
            </a:r>
            <a:endParaRPr sz="2000">
              <a:latin typeface="Georgia"/>
              <a:cs typeface="Georgia"/>
            </a:endParaRPr>
          </a:p>
          <a:p>
            <a:pPr marL="12700" marR="467995">
              <a:lnSpc>
                <a:spcPct val="100000"/>
              </a:lnSpc>
              <a:spcBef>
                <a:spcPts val="1810"/>
              </a:spcBef>
            </a:pPr>
            <a:r>
              <a:rPr lang="en-US" sz="2000" b="1">
                <a:latin typeface="Georgia"/>
                <a:cs typeface="Georgia"/>
              </a:rPr>
              <a:t>Scientific</a:t>
            </a:r>
            <a:r>
              <a:rPr lang="en-US" sz="2000" b="1" spc="-20">
                <a:latin typeface="Georgia"/>
                <a:cs typeface="Georgia"/>
              </a:rPr>
              <a:t> M</a:t>
            </a:r>
            <a:r>
              <a:rPr lang="en-US" sz="2000" b="1">
                <a:latin typeface="Georgia"/>
                <a:cs typeface="Georgia"/>
              </a:rPr>
              <a:t>erit</a:t>
            </a:r>
            <a:r>
              <a:rPr lang="en-US" sz="2000" b="1" spc="-40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–</a:t>
            </a:r>
            <a:r>
              <a:rPr lang="en-US" sz="2000" spc="-10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“Is</a:t>
            </a:r>
            <a:r>
              <a:rPr lang="en-US" sz="2000" spc="-20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this</a:t>
            </a:r>
            <a:r>
              <a:rPr lang="en-US" sz="2000" spc="-35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proposal</a:t>
            </a:r>
            <a:r>
              <a:rPr lang="en-US" sz="2000" spc="-20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scientifically</a:t>
            </a:r>
            <a:r>
              <a:rPr lang="en-US" sz="2000" spc="-25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sound</a:t>
            </a:r>
            <a:r>
              <a:rPr lang="en-US" sz="2000" spc="-30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and</a:t>
            </a:r>
            <a:r>
              <a:rPr lang="en-US" sz="2000" spc="-10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getting</a:t>
            </a:r>
            <a:r>
              <a:rPr lang="en-US" sz="2000" spc="-25">
                <a:latin typeface="Georgia"/>
                <a:cs typeface="Georgia"/>
              </a:rPr>
              <a:t> the </a:t>
            </a:r>
            <a:r>
              <a:rPr lang="en-US" sz="2000">
                <a:latin typeface="Georgia"/>
                <a:cs typeface="Georgia"/>
              </a:rPr>
              <a:t>necessary</a:t>
            </a:r>
            <a:r>
              <a:rPr lang="en-US" sz="2000" spc="-35">
                <a:latin typeface="Georgia"/>
                <a:cs typeface="Georgia"/>
              </a:rPr>
              <a:t> </a:t>
            </a:r>
            <a:r>
              <a:rPr lang="en-US" sz="2000" spc="-10">
                <a:latin typeface="Georgia"/>
                <a:cs typeface="Georgia"/>
              </a:rPr>
              <a:t>inputs?</a:t>
            </a:r>
            <a:endParaRPr lang="en-US"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2000">
              <a:latin typeface="Georgia"/>
              <a:cs typeface="Georgia"/>
            </a:endParaRPr>
          </a:p>
          <a:p>
            <a:pPr marL="12700" marR="338455">
              <a:lnSpc>
                <a:spcPct val="100000"/>
              </a:lnSpc>
              <a:spcBef>
                <a:spcPts val="5"/>
              </a:spcBef>
            </a:pPr>
            <a:r>
              <a:rPr lang="en-US" sz="2000" b="1">
                <a:latin typeface="Georgia"/>
                <a:cs typeface="Georgia"/>
              </a:rPr>
              <a:t>Management</a:t>
            </a:r>
            <a:r>
              <a:rPr lang="en-US" sz="2000" b="1" spc="-30">
                <a:latin typeface="Georgia"/>
                <a:cs typeface="Georgia"/>
              </a:rPr>
              <a:t> </a:t>
            </a:r>
            <a:r>
              <a:rPr lang="en-US" sz="2000" b="1">
                <a:latin typeface="Georgia"/>
                <a:cs typeface="Georgia"/>
              </a:rPr>
              <a:t>Plan,</a:t>
            </a:r>
            <a:r>
              <a:rPr lang="en-US" sz="2000" b="1" spc="-10">
                <a:latin typeface="Georgia"/>
                <a:cs typeface="Georgia"/>
              </a:rPr>
              <a:t> </a:t>
            </a:r>
            <a:r>
              <a:rPr lang="en-US" sz="2000" b="1">
                <a:latin typeface="Georgia"/>
                <a:cs typeface="Georgia"/>
              </a:rPr>
              <a:t>Work</a:t>
            </a:r>
            <a:r>
              <a:rPr lang="en-US" sz="2000" b="1" spc="-10">
                <a:latin typeface="Georgia"/>
                <a:cs typeface="Georgia"/>
              </a:rPr>
              <a:t> </a:t>
            </a:r>
            <a:r>
              <a:rPr lang="en-US" sz="2000" b="1">
                <a:latin typeface="Georgia"/>
                <a:cs typeface="Georgia"/>
              </a:rPr>
              <a:t>Tasks,</a:t>
            </a:r>
            <a:r>
              <a:rPr lang="en-US" sz="2000" b="1" spc="-10">
                <a:latin typeface="Georgia"/>
                <a:cs typeface="Georgia"/>
              </a:rPr>
              <a:t> </a:t>
            </a:r>
            <a:r>
              <a:rPr lang="en-US" sz="2000" b="1">
                <a:latin typeface="Georgia"/>
                <a:cs typeface="Georgia"/>
              </a:rPr>
              <a:t>and</a:t>
            </a:r>
            <a:r>
              <a:rPr lang="en-US" sz="2000" b="1" spc="-15">
                <a:latin typeface="Georgia"/>
                <a:cs typeface="Georgia"/>
              </a:rPr>
              <a:t> </a:t>
            </a:r>
            <a:r>
              <a:rPr lang="en-US" sz="2000" b="1">
                <a:latin typeface="Georgia"/>
                <a:cs typeface="Georgia"/>
              </a:rPr>
              <a:t>Schedule</a:t>
            </a:r>
            <a:r>
              <a:rPr lang="en-US" sz="2000" b="1" spc="-20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–</a:t>
            </a:r>
            <a:r>
              <a:rPr lang="en-US" sz="2000" spc="-15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“Does</a:t>
            </a:r>
            <a:r>
              <a:rPr lang="en-US" sz="2000" spc="-5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this</a:t>
            </a:r>
            <a:r>
              <a:rPr lang="en-US" sz="2000" spc="-15">
                <a:latin typeface="Georgia"/>
                <a:cs typeface="Georgia"/>
              </a:rPr>
              <a:t> </a:t>
            </a:r>
            <a:r>
              <a:rPr lang="en-US" sz="2000" spc="-10">
                <a:latin typeface="Georgia"/>
                <a:cs typeface="Georgia"/>
              </a:rPr>
              <a:t>project </a:t>
            </a:r>
            <a:r>
              <a:rPr lang="en-US" sz="2000">
                <a:latin typeface="Georgia"/>
                <a:cs typeface="Georgia"/>
              </a:rPr>
              <a:t>have</a:t>
            </a:r>
            <a:r>
              <a:rPr lang="en-US" sz="2000" spc="-5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SMART*</a:t>
            </a:r>
            <a:r>
              <a:rPr lang="en-US" sz="2000" spc="10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objectives?</a:t>
            </a:r>
            <a:r>
              <a:rPr lang="en-US" sz="2000" spc="415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The</a:t>
            </a:r>
            <a:r>
              <a:rPr lang="en-US" sz="2000" spc="-10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facilities</a:t>
            </a:r>
            <a:r>
              <a:rPr lang="en-US" sz="2000" spc="-15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to</a:t>
            </a:r>
            <a:r>
              <a:rPr lang="en-US" sz="2000" spc="-5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work?</a:t>
            </a:r>
            <a:r>
              <a:rPr lang="en-US" sz="2000" spc="425">
                <a:latin typeface="Georgia"/>
                <a:cs typeface="Georgia"/>
              </a:rPr>
              <a:t> </a:t>
            </a:r>
            <a:r>
              <a:rPr lang="en-US" sz="2000">
                <a:solidFill>
                  <a:srgbClr val="FF0000"/>
                </a:solidFill>
                <a:latin typeface="Georgia"/>
                <a:cs typeface="Georgia"/>
              </a:rPr>
              <a:t>The</a:t>
            </a:r>
            <a:r>
              <a:rPr lang="en-US" sz="2000" spc="-5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lang="en-US" sz="2000">
                <a:solidFill>
                  <a:srgbClr val="FF0000"/>
                </a:solidFill>
                <a:latin typeface="Georgia"/>
                <a:cs typeface="Georgia"/>
              </a:rPr>
              <a:t>right</a:t>
            </a:r>
            <a:r>
              <a:rPr lang="en-US" sz="2000" spc="-10">
                <a:solidFill>
                  <a:srgbClr val="FF0000"/>
                </a:solidFill>
                <a:latin typeface="Georgia"/>
                <a:cs typeface="Georgia"/>
              </a:rPr>
              <a:t> student involvement</a:t>
            </a:r>
            <a:r>
              <a:rPr lang="en-US" sz="2000" spc="-10">
                <a:latin typeface="Georgia"/>
                <a:cs typeface="Georgia"/>
              </a:rPr>
              <a:t>?”</a:t>
            </a:r>
            <a:endParaRPr lang="en-US"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2000">
              <a:latin typeface="Georgia"/>
              <a:cs typeface="Georgia"/>
            </a:endParaRPr>
          </a:p>
          <a:p>
            <a:pPr marL="12700" marR="270510">
              <a:lnSpc>
                <a:spcPct val="100000"/>
              </a:lnSpc>
            </a:pPr>
            <a:r>
              <a:rPr lang="en-US" sz="2000" b="1">
                <a:latin typeface="Georgia"/>
                <a:cs typeface="Georgia"/>
              </a:rPr>
              <a:t>Presentation</a:t>
            </a:r>
            <a:r>
              <a:rPr lang="en-US" sz="2000" b="1" spc="-20">
                <a:latin typeface="Georgia"/>
                <a:cs typeface="Georgia"/>
              </a:rPr>
              <a:t> Q</a:t>
            </a:r>
            <a:r>
              <a:rPr lang="en-US" sz="2000" b="1">
                <a:latin typeface="Georgia"/>
                <a:cs typeface="Georgia"/>
              </a:rPr>
              <a:t>uality</a:t>
            </a:r>
            <a:r>
              <a:rPr lang="en-US" sz="2000" b="1" spc="-30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–</a:t>
            </a:r>
            <a:r>
              <a:rPr lang="en-US" sz="2000" spc="-5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“Does</a:t>
            </a:r>
            <a:r>
              <a:rPr lang="en-US" sz="2000" spc="5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this</a:t>
            </a:r>
            <a:r>
              <a:rPr lang="en-US" sz="2000" spc="-15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researcher</a:t>
            </a:r>
            <a:r>
              <a:rPr lang="en-US" sz="2000" spc="5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know</a:t>
            </a:r>
            <a:r>
              <a:rPr lang="en-US" sz="2000" spc="-10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‘a lot</a:t>
            </a:r>
            <a:r>
              <a:rPr lang="en-US" sz="2000" spc="15">
                <a:latin typeface="Georgia"/>
                <a:cs typeface="Georgia"/>
              </a:rPr>
              <a:t> </a:t>
            </a:r>
            <a:r>
              <a:rPr lang="en-US" sz="2000">
                <a:latin typeface="Georgia"/>
                <a:cs typeface="Georgia"/>
              </a:rPr>
              <a:t>of good </a:t>
            </a:r>
            <a:r>
              <a:rPr lang="en-US" sz="2000" spc="-10">
                <a:latin typeface="Georgia"/>
                <a:cs typeface="Georgia"/>
              </a:rPr>
              <a:t>results’ </a:t>
            </a:r>
            <a:r>
              <a:rPr lang="en-US" sz="2000">
                <a:latin typeface="Georgia"/>
                <a:cs typeface="Georgia"/>
              </a:rPr>
              <a:t>doesn’t mean </a:t>
            </a:r>
            <a:r>
              <a:rPr lang="en-US" sz="2000" spc="-10">
                <a:latin typeface="Georgia"/>
                <a:cs typeface="Georgia"/>
              </a:rPr>
              <a:t>anything?”</a:t>
            </a:r>
            <a:endParaRPr lang="en-US" sz="20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2887" y="5598670"/>
            <a:ext cx="741854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>
                <a:latin typeface="Georgia" panose="02040502050405020303" pitchFamily="18" charset="0"/>
                <a:cs typeface="Calibri"/>
              </a:rPr>
              <a:t>*SMART = </a:t>
            </a:r>
            <a:r>
              <a:rPr lang="en-US" sz="1800" b="1">
                <a:latin typeface="Georgia" panose="02040502050405020303" pitchFamily="18" charset="0"/>
                <a:cs typeface="Calibri"/>
              </a:rPr>
              <a:t>S</a:t>
            </a:r>
            <a:r>
              <a:rPr lang="en-US" sz="1800">
                <a:latin typeface="Georgia" panose="02040502050405020303" pitchFamily="18" charset="0"/>
                <a:cs typeface="Calibri"/>
              </a:rPr>
              <a:t>pecific,</a:t>
            </a:r>
            <a:r>
              <a:rPr lang="en-US" sz="1800" spc="-15">
                <a:latin typeface="Georgia" panose="02040502050405020303" pitchFamily="18" charset="0"/>
                <a:cs typeface="Calibri"/>
              </a:rPr>
              <a:t> </a:t>
            </a:r>
            <a:r>
              <a:rPr lang="en-US" b="1" spc="-15">
                <a:latin typeface="Georgia" panose="02040502050405020303" pitchFamily="18" charset="0"/>
                <a:cs typeface="Calibri"/>
              </a:rPr>
              <a:t>M</a:t>
            </a:r>
            <a:r>
              <a:rPr lang="en-US" sz="1800">
                <a:latin typeface="Georgia" panose="02040502050405020303" pitchFamily="18" charset="0"/>
                <a:cs typeface="Calibri"/>
              </a:rPr>
              <a:t>easurable,</a:t>
            </a:r>
            <a:r>
              <a:rPr lang="en-US" sz="1800" spc="-20">
                <a:latin typeface="Georgia" panose="02040502050405020303" pitchFamily="18" charset="0"/>
                <a:cs typeface="Calibri"/>
              </a:rPr>
              <a:t> </a:t>
            </a:r>
            <a:r>
              <a:rPr lang="en-US" b="1" spc="-20">
                <a:latin typeface="Georgia" panose="02040502050405020303" pitchFamily="18" charset="0"/>
                <a:cs typeface="Calibri"/>
              </a:rPr>
              <a:t>A</a:t>
            </a:r>
            <a:r>
              <a:rPr lang="en-US" sz="1800">
                <a:latin typeface="Georgia" panose="02040502050405020303" pitchFamily="18" charset="0"/>
                <a:cs typeface="Calibri"/>
              </a:rPr>
              <a:t>chievable,</a:t>
            </a:r>
            <a:r>
              <a:rPr lang="en-US" sz="1800" spc="-15">
                <a:latin typeface="Georgia" panose="02040502050405020303" pitchFamily="18" charset="0"/>
                <a:cs typeface="Calibri"/>
              </a:rPr>
              <a:t> </a:t>
            </a:r>
            <a:r>
              <a:rPr lang="en-US" b="1" spc="-15">
                <a:latin typeface="Georgia" panose="02040502050405020303" pitchFamily="18" charset="0"/>
                <a:cs typeface="Calibri"/>
              </a:rPr>
              <a:t>R</a:t>
            </a:r>
            <a:r>
              <a:rPr lang="en-US" sz="1800">
                <a:latin typeface="Georgia" panose="02040502050405020303" pitchFamily="18" charset="0"/>
                <a:cs typeface="Calibri"/>
              </a:rPr>
              <a:t>elevant,</a:t>
            </a:r>
            <a:r>
              <a:rPr lang="en-US" sz="1800" spc="-25">
                <a:latin typeface="Georgia" panose="02040502050405020303" pitchFamily="18" charset="0"/>
                <a:cs typeface="Calibri"/>
              </a:rPr>
              <a:t> </a:t>
            </a:r>
            <a:r>
              <a:rPr lang="en-US" b="1" spc="-10">
                <a:latin typeface="Georgia" panose="02040502050405020303" pitchFamily="18" charset="0"/>
                <a:cs typeface="Calibri"/>
              </a:rPr>
              <a:t>T</a:t>
            </a:r>
            <a:r>
              <a:rPr lang="en-US" sz="1800" spc="-10">
                <a:latin typeface="Georgia" panose="02040502050405020303" pitchFamily="18" charset="0"/>
                <a:cs typeface="Calibri"/>
              </a:rPr>
              <a:t>ime-</a:t>
            </a:r>
            <a:r>
              <a:rPr lang="en-US" sz="1800">
                <a:latin typeface="Georgia" panose="02040502050405020303" pitchFamily="18" charset="0"/>
                <a:cs typeface="Calibri"/>
              </a:rPr>
              <a:t>bound.</a:t>
            </a:r>
            <a:r>
              <a:rPr lang="en-US" sz="1800" spc="-15">
                <a:latin typeface="Georgia" panose="02040502050405020303" pitchFamily="18" charset="0"/>
                <a:cs typeface="Calibri"/>
              </a:rPr>
              <a:t> </a:t>
            </a:r>
            <a:endParaRPr lang="en-US" sz="1800"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970BEA-1B90-E6CE-69F9-29325D80CFD0}"/>
              </a:ext>
            </a:extLst>
          </p:cNvPr>
          <p:cNvSpPr txBox="1">
            <a:spLocks/>
          </p:cNvSpPr>
          <p:nvPr/>
        </p:nvSpPr>
        <p:spPr>
          <a:xfrm>
            <a:off x="0" y="-22948"/>
            <a:ext cx="9144000" cy="945970"/>
          </a:xfrm>
          <a:prstGeom prst="rect">
            <a:avLst/>
          </a:prstGeom>
          <a:solidFill>
            <a:schemeClr val="tx2"/>
          </a:solidFill>
          <a:ln w="8572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spc="-10">
                <a:solidFill>
                  <a:schemeClr val="bg1"/>
                </a:solidFill>
                <a:latin typeface="Georgia"/>
                <a:cs typeface="Georgia"/>
              </a:rPr>
              <a:t>Elements of a Superior Application</a:t>
            </a:r>
            <a:endParaRPr lang="en-US" sz="3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77227" y="1026533"/>
            <a:ext cx="778954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 algn="ctr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</a:tabLst>
            </a:pPr>
            <a:r>
              <a:rPr sz="3200">
                <a:latin typeface="Calibri"/>
                <a:cs typeface="Calibri"/>
              </a:rPr>
              <a:t>How</a:t>
            </a:r>
            <a:r>
              <a:rPr sz="3200" spc="-85">
                <a:latin typeface="Calibri"/>
                <a:cs typeface="Calibri"/>
              </a:rPr>
              <a:t> </a:t>
            </a:r>
            <a:r>
              <a:rPr sz="3200">
                <a:latin typeface="Calibri"/>
                <a:cs typeface="Calibri"/>
              </a:rPr>
              <a:t>does</a:t>
            </a:r>
            <a:r>
              <a:rPr sz="3200" spc="-95">
                <a:latin typeface="Calibri"/>
                <a:cs typeface="Calibri"/>
              </a:rPr>
              <a:t> </a:t>
            </a:r>
            <a:r>
              <a:rPr sz="3200">
                <a:latin typeface="Calibri"/>
                <a:cs typeface="Calibri"/>
              </a:rPr>
              <a:t>CAAP</a:t>
            </a:r>
            <a:r>
              <a:rPr sz="3200" spc="-85">
                <a:latin typeface="Calibri"/>
                <a:cs typeface="Calibri"/>
              </a:rPr>
              <a:t> </a:t>
            </a:r>
            <a:r>
              <a:rPr sz="3200" spc="-10">
                <a:latin typeface="Calibri"/>
                <a:cs typeface="Calibri"/>
              </a:rPr>
              <a:t>communicate</a:t>
            </a:r>
            <a:r>
              <a:rPr sz="3200" spc="-70">
                <a:latin typeface="Calibri"/>
                <a:cs typeface="Calibri"/>
              </a:rPr>
              <a:t> </a:t>
            </a:r>
            <a:r>
              <a:rPr sz="3200">
                <a:latin typeface="Calibri"/>
                <a:cs typeface="Calibri"/>
              </a:rPr>
              <a:t>the</a:t>
            </a:r>
            <a:r>
              <a:rPr sz="3200" spc="-85">
                <a:latin typeface="Calibri"/>
                <a:cs typeface="Calibri"/>
              </a:rPr>
              <a:t> </a:t>
            </a:r>
            <a:r>
              <a:rPr sz="3200" spc="-10">
                <a:latin typeface="Calibri"/>
                <a:cs typeface="Calibri"/>
              </a:rPr>
              <a:t>elements?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1953767"/>
            <a:ext cx="9144000" cy="4365625"/>
            <a:chOff x="0" y="1953767"/>
            <a:chExt cx="9144000" cy="4365625"/>
          </a:xfrm>
        </p:grpSpPr>
        <p:sp>
          <p:nvSpPr>
            <p:cNvPr id="5" name="object 5"/>
            <p:cNvSpPr/>
            <p:nvPr/>
          </p:nvSpPr>
          <p:spPr>
            <a:xfrm>
              <a:off x="0" y="1953767"/>
              <a:ext cx="2305685" cy="173990"/>
            </a:xfrm>
            <a:custGeom>
              <a:avLst/>
              <a:gdLst/>
              <a:ahLst/>
              <a:cxnLst/>
              <a:rect l="l" t="t" r="r" b="b"/>
              <a:pathLst>
                <a:path w="2305685" h="173989">
                  <a:moveTo>
                    <a:pt x="0" y="173609"/>
                  </a:moveTo>
                  <a:lnTo>
                    <a:pt x="2305304" y="173609"/>
                  </a:lnTo>
                  <a:lnTo>
                    <a:pt x="2305304" y="0"/>
                  </a:lnTo>
                  <a:lnTo>
                    <a:pt x="0" y="0"/>
                  </a:lnTo>
                  <a:lnTo>
                    <a:pt x="0" y="173609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05304" y="1953767"/>
              <a:ext cx="6838950" cy="173990"/>
            </a:xfrm>
            <a:custGeom>
              <a:avLst/>
              <a:gdLst/>
              <a:ahLst/>
              <a:cxnLst/>
              <a:rect l="l" t="t" r="r" b="b"/>
              <a:pathLst>
                <a:path w="6838950" h="173989">
                  <a:moveTo>
                    <a:pt x="4217543" y="0"/>
                  </a:moveTo>
                  <a:lnTo>
                    <a:pt x="1894332" y="0"/>
                  </a:lnTo>
                  <a:lnTo>
                    <a:pt x="0" y="0"/>
                  </a:lnTo>
                  <a:lnTo>
                    <a:pt x="0" y="173609"/>
                  </a:lnTo>
                  <a:lnTo>
                    <a:pt x="1894332" y="173609"/>
                  </a:lnTo>
                  <a:lnTo>
                    <a:pt x="4217543" y="173609"/>
                  </a:lnTo>
                  <a:lnTo>
                    <a:pt x="4217543" y="0"/>
                  </a:lnTo>
                  <a:close/>
                </a:path>
                <a:path w="6838950" h="173989">
                  <a:moveTo>
                    <a:pt x="6838696" y="0"/>
                  </a:moveTo>
                  <a:lnTo>
                    <a:pt x="4217670" y="0"/>
                  </a:lnTo>
                  <a:lnTo>
                    <a:pt x="4217670" y="173609"/>
                  </a:lnTo>
                  <a:lnTo>
                    <a:pt x="6838696" y="173609"/>
                  </a:lnTo>
                  <a:lnTo>
                    <a:pt x="6838696" y="0"/>
                  </a:lnTo>
                  <a:close/>
                </a:path>
              </a:pathLst>
            </a:custGeom>
            <a:solidFill>
              <a:srgbClr val="D0D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2127288"/>
              <a:ext cx="2305685" cy="518795"/>
            </a:xfrm>
            <a:custGeom>
              <a:avLst/>
              <a:gdLst/>
              <a:ahLst/>
              <a:cxnLst/>
              <a:rect l="l" t="t" r="r" b="b"/>
              <a:pathLst>
                <a:path w="2305685" h="518794">
                  <a:moveTo>
                    <a:pt x="2305304" y="0"/>
                  </a:moveTo>
                  <a:lnTo>
                    <a:pt x="0" y="0"/>
                  </a:lnTo>
                  <a:lnTo>
                    <a:pt x="0" y="518629"/>
                  </a:lnTo>
                  <a:lnTo>
                    <a:pt x="2305304" y="518629"/>
                  </a:lnTo>
                  <a:lnTo>
                    <a:pt x="230530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05304" y="2127287"/>
              <a:ext cx="6838950" cy="518795"/>
            </a:xfrm>
            <a:custGeom>
              <a:avLst/>
              <a:gdLst/>
              <a:ahLst/>
              <a:cxnLst/>
              <a:rect l="l" t="t" r="r" b="b"/>
              <a:pathLst>
                <a:path w="6838950" h="518794">
                  <a:moveTo>
                    <a:pt x="4217543" y="0"/>
                  </a:moveTo>
                  <a:lnTo>
                    <a:pt x="1894332" y="0"/>
                  </a:lnTo>
                  <a:lnTo>
                    <a:pt x="0" y="0"/>
                  </a:lnTo>
                  <a:lnTo>
                    <a:pt x="0" y="518629"/>
                  </a:lnTo>
                  <a:lnTo>
                    <a:pt x="1894332" y="518629"/>
                  </a:lnTo>
                  <a:lnTo>
                    <a:pt x="4217543" y="518629"/>
                  </a:lnTo>
                  <a:lnTo>
                    <a:pt x="4217543" y="0"/>
                  </a:lnTo>
                  <a:close/>
                </a:path>
                <a:path w="6838950" h="518794">
                  <a:moveTo>
                    <a:pt x="6838696" y="0"/>
                  </a:moveTo>
                  <a:lnTo>
                    <a:pt x="4217670" y="0"/>
                  </a:lnTo>
                  <a:lnTo>
                    <a:pt x="4217670" y="518629"/>
                  </a:lnTo>
                  <a:lnTo>
                    <a:pt x="6838696" y="518629"/>
                  </a:lnTo>
                  <a:lnTo>
                    <a:pt x="6838696" y="0"/>
                  </a:lnTo>
                  <a:close/>
                </a:path>
              </a:pathLst>
            </a:custGeom>
            <a:solidFill>
              <a:srgbClr val="E9EC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645955"/>
              <a:ext cx="9144000" cy="3673475"/>
            </a:xfrm>
            <a:custGeom>
              <a:avLst/>
              <a:gdLst/>
              <a:ahLst/>
              <a:cxnLst/>
              <a:rect l="l" t="t" r="r" b="b"/>
              <a:pathLst>
                <a:path w="9144000" h="3673475">
                  <a:moveTo>
                    <a:pt x="2305304" y="1555394"/>
                  </a:moveTo>
                  <a:lnTo>
                    <a:pt x="0" y="1555394"/>
                  </a:lnTo>
                  <a:lnTo>
                    <a:pt x="0" y="2685707"/>
                  </a:lnTo>
                  <a:lnTo>
                    <a:pt x="0" y="3673297"/>
                  </a:lnTo>
                  <a:lnTo>
                    <a:pt x="2305304" y="3673297"/>
                  </a:lnTo>
                  <a:lnTo>
                    <a:pt x="2305304" y="2685758"/>
                  </a:lnTo>
                  <a:lnTo>
                    <a:pt x="2305304" y="1555394"/>
                  </a:lnTo>
                  <a:close/>
                </a:path>
                <a:path w="9144000" h="3673475">
                  <a:moveTo>
                    <a:pt x="2305304" y="250202"/>
                  </a:moveTo>
                  <a:lnTo>
                    <a:pt x="0" y="250202"/>
                  </a:lnTo>
                  <a:lnTo>
                    <a:pt x="0" y="1056944"/>
                  </a:lnTo>
                  <a:lnTo>
                    <a:pt x="0" y="1555330"/>
                  </a:lnTo>
                  <a:lnTo>
                    <a:pt x="2305304" y="1555330"/>
                  </a:lnTo>
                  <a:lnTo>
                    <a:pt x="2305304" y="1056982"/>
                  </a:lnTo>
                  <a:lnTo>
                    <a:pt x="2305304" y="250202"/>
                  </a:lnTo>
                  <a:close/>
                </a:path>
                <a:path w="9144000" h="3673475">
                  <a:moveTo>
                    <a:pt x="9144000" y="0"/>
                  </a:moveTo>
                  <a:lnTo>
                    <a:pt x="0" y="0"/>
                  </a:lnTo>
                  <a:lnTo>
                    <a:pt x="0" y="250151"/>
                  </a:lnTo>
                  <a:lnTo>
                    <a:pt x="9144000" y="250151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2121026"/>
              <a:ext cx="9144000" cy="12700"/>
            </a:xfrm>
            <a:custGeom>
              <a:avLst/>
              <a:gdLst/>
              <a:ahLst/>
              <a:cxnLst/>
              <a:rect l="l" t="t" r="r" b="b"/>
              <a:pathLst>
                <a:path w="9144000" h="12700">
                  <a:moveTo>
                    <a:pt x="0" y="0"/>
                  </a:moveTo>
                  <a:lnTo>
                    <a:pt x="0" y="12700"/>
                  </a:lnTo>
                  <a:lnTo>
                    <a:pt x="9144000" y="12700"/>
                  </a:lnTo>
                  <a:lnTo>
                    <a:pt x="9144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990541"/>
              </p:ext>
            </p:extLst>
          </p:nvPr>
        </p:nvGraphicFramePr>
        <p:xfrm>
          <a:off x="3" y="1675128"/>
          <a:ext cx="9143997" cy="4632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5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4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3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21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5745">
                <a:tc gridSpan="5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000" b="1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Applicability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5905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b="1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Criteria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245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b="1" spc="-10">
                          <a:latin typeface="Georgia"/>
                          <a:cs typeface="Georgia"/>
                        </a:rPr>
                        <a:t>Exemplary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b="1" spc="-10">
                          <a:latin typeface="Georgia"/>
                          <a:cs typeface="Georgia"/>
                        </a:rPr>
                        <a:t>Adequate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325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b="1">
                          <a:latin typeface="Georgia"/>
                          <a:cs typeface="Georgia"/>
                        </a:rPr>
                        <a:t>Needs</a:t>
                      </a:r>
                      <a:r>
                        <a:rPr sz="1000" b="1" spc="-10">
                          <a:latin typeface="Georgia"/>
                          <a:cs typeface="Georgia"/>
                        </a:rPr>
                        <a:t> Improvement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484">
                <a:tc>
                  <a:txBody>
                    <a:bodyPr/>
                    <a:lstStyle/>
                    <a:p>
                      <a:pPr marL="59690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0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Applicability</a:t>
                      </a:r>
                      <a:r>
                        <a:rPr sz="1000" b="1" spc="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0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000" b="1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000" b="1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solution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10668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3020" marR="203200">
                        <a:lnSpc>
                          <a:spcPct val="107000"/>
                        </a:lnSpc>
                        <a:spcBef>
                          <a:spcPts val="835"/>
                        </a:spcBef>
                      </a:pPr>
                      <a:r>
                        <a:rPr sz="1000">
                          <a:latin typeface="Georgia"/>
                          <a:cs typeface="Georgia"/>
                        </a:rPr>
                        <a:t>Proposal</a:t>
                      </a:r>
                      <a:r>
                        <a:rPr sz="1000" spc="-4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addresses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entire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topic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area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needs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3020" marR="233679">
                        <a:lnSpc>
                          <a:spcPct val="107000"/>
                        </a:lnSpc>
                        <a:spcBef>
                          <a:spcPts val="835"/>
                        </a:spcBef>
                      </a:pPr>
                      <a:r>
                        <a:rPr sz="1000">
                          <a:latin typeface="Georgia"/>
                          <a:cs typeface="Georgia"/>
                        </a:rPr>
                        <a:t>Proposal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addresses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most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of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topic </a:t>
                      </a:r>
                      <a:r>
                        <a:rPr sz="1000">
                          <a:latin typeface="Georgia"/>
                          <a:cs typeface="Georgia"/>
                        </a:rPr>
                        <a:t>area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needs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3020" marR="243204">
                        <a:lnSpc>
                          <a:spcPct val="107000"/>
                        </a:lnSpc>
                        <a:spcBef>
                          <a:spcPts val="835"/>
                        </a:spcBef>
                      </a:pPr>
                      <a:r>
                        <a:rPr sz="1000">
                          <a:latin typeface="Georgia"/>
                          <a:cs typeface="Georgia"/>
                        </a:rPr>
                        <a:t>Proposal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addresses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some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of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topic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area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needs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19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0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Scientific</a:t>
                      </a:r>
                      <a:r>
                        <a:rPr sz="1000" b="1" spc="-4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000" b="1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Merit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590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Originality</a:t>
                      </a:r>
                      <a:r>
                        <a:rPr sz="1000" b="1" spc="-3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0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000" b="1" spc="-3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0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proposed</a:t>
                      </a:r>
                      <a:r>
                        <a:rPr sz="1000" b="1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solution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020" marR="42545">
                        <a:lnSpc>
                          <a:spcPct val="1071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4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proposal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suggests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original </a:t>
                      </a:r>
                      <a:r>
                        <a:rPr sz="1000">
                          <a:latin typeface="Georgia"/>
                          <a:cs typeface="Georgia"/>
                        </a:rPr>
                        <a:t>solutions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topic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area, </a:t>
                      </a:r>
                      <a:r>
                        <a:rPr sz="1000">
                          <a:latin typeface="Georgia"/>
                          <a:cs typeface="Georgia"/>
                        </a:rPr>
                        <a:t>evidence</a:t>
                      </a:r>
                      <a:r>
                        <a:rPr sz="1000" spc="-4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is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provided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with </a:t>
                      </a:r>
                      <a:r>
                        <a:rPr sz="1000">
                          <a:latin typeface="Georgia"/>
                          <a:cs typeface="Georgia"/>
                        </a:rPr>
                        <a:t>excellent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sources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and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discussion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020" marR="92710">
                        <a:lnSpc>
                          <a:spcPct val="1071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proposal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suggests</a:t>
                      </a:r>
                      <a:r>
                        <a:rPr sz="1000" spc="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solution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which </a:t>
                      </a:r>
                      <a:r>
                        <a:rPr sz="1000">
                          <a:latin typeface="Georgia"/>
                          <a:cs typeface="Georgia"/>
                        </a:rPr>
                        <a:t>could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prove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original</a:t>
                      </a:r>
                      <a:r>
                        <a:rPr sz="1000" spc="-4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for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topic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area,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provided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with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adequate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sources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and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discussion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020" marR="28575">
                        <a:lnSpc>
                          <a:spcPct val="1070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proposal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suggests</a:t>
                      </a:r>
                      <a:r>
                        <a:rPr sz="1000" spc="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solution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which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may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prove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original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for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topic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area,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questionable </a:t>
                      </a:r>
                      <a:r>
                        <a:rPr sz="1000">
                          <a:latin typeface="Georgia"/>
                          <a:cs typeface="Georgia"/>
                        </a:rPr>
                        <a:t>sources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and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discussion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90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Technical</a:t>
                      </a:r>
                      <a:r>
                        <a:rPr sz="1000" b="1" spc="-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000" b="1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Readiness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proposed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topic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solution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is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 marL="33020" marR="259079">
                        <a:lnSpc>
                          <a:spcPct val="1070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readily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implemented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for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end </a:t>
                      </a:r>
                      <a:r>
                        <a:rPr sz="1000">
                          <a:latin typeface="Georgia"/>
                          <a:cs typeface="Georgia"/>
                        </a:rPr>
                        <a:t>users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or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commercialization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proposed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topic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solution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would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only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 marL="33020" marR="646430">
                        <a:lnSpc>
                          <a:spcPct val="1070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be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mildly</a:t>
                      </a:r>
                      <a:r>
                        <a:rPr sz="1000" spc="-4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difficult</a:t>
                      </a:r>
                      <a:r>
                        <a:rPr sz="1000" spc="-4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adopt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or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commercialize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proposed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topic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solution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would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be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 marL="33020" marR="69215">
                        <a:lnSpc>
                          <a:spcPct val="107000"/>
                        </a:lnSpc>
                      </a:pPr>
                      <a:r>
                        <a:rPr sz="1000" spc="-10">
                          <a:latin typeface="Georgia"/>
                          <a:cs typeface="Georgia"/>
                        </a:rPr>
                        <a:t>moderately-</a:t>
                      </a:r>
                      <a:r>
                        <a:rPr sz="1000">
                          <a:latin typeface="Georgia"/>
                          <a:cs typeface="Georgia"/>
                        </a:rPr>
                        <a:t>severely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difficult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for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end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users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to </a:t>
                      </a:r>
                      <a:r>
                        <a:rPr sz="1000">
                          <a:latin typeface="Georgia"/>
                          <a:cs typeface="Georgia"/>
                        </a:rPr>
                        <a:t>adopt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or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commercialize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30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590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SME</a:t>
                      </a:r>
                      <a:r>
                        <a:rPr sz="1000" b="1" spc="-1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000" b="1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oversight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020" marR="52705">
                        <a:lnSpc>
                          <a:spcPct val="1070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proposal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has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identified</a:t>
                      </a:r>
                      <a:r>
                        <a:rPr sz="1000" spc="50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SME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for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project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which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will </a:t>
                      </a:r>
                      <a:r>
                        <a:rPr sz="1000">
                          <a:latin typeface="Georgia"/>
                          <a:cs typeface="Georgia"/>
                        </a:rPr>
                        <a:t>be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available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at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beginning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of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period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of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performance.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SME </a:t>
                      </a:r>
                      <a:r>
                        <a:rPr sz="1000">
                          <a:latin typeface="Georgia"/>
                          <a:cs typeface="Georgia"/>
                        </a:rPr>
                        <a:t>has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knowledge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directly</a:t>
                      </a:r>
                      <a:r>
                        <a:rPr sz="1000" spc="50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pertinent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topic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area.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020" marR="53340">
                        <a:lnSpc>
                          <a:spcPct val="1070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proposal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has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identified</a:t>
                      </a:r>
                      <a:r>
                        <a:rPr sz="1000" spc="50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partnerships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which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will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be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available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no </a:t>
                      </a:r>
                      <a:r>
                        <a:rPr sz="1000">
                          <a:latin typeface="Georgia"/>
                          <a:cs typeface="Georgia"/>
                        </a:rPr>
                        <a:t>sooner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than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3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months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from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the </a:t>
                      </a:r>
                      <a:r>
                        <a:rPr sz="1000">
                          <a:latin typeface="Georgia"/>
                          <a:cs typeface="Georgia"/>
                        </a:rPr>
                        <a:t>beginning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of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period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of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performance. </a:t>
                      </a:r>
                      <a:r>
                        <a:rPr sz="1000">
                          <a:latin typeface="Georgia"/>
                          <a:cs typeface="Georgia"/>
                        </a:rPr>
                        <a:t>SME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has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knowledge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which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may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be </a:t>
                      </a:r>
                      <a:r>
                        <a:rPr sz="1000">
                          <a:latin typeface="Georgia"/>
                          <a:cs typeface="Georgia"/>
                        </a:rPr>
                        <a:t>directly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pertinent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topic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area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020" marR="100965">
                        <a:lnSpc>
                          <a:spcPct val="1070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proposal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has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identified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candidates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for </a:t>
                      </a:r>
                      <a:r>
                        <a:rPr sz="1000">
                          <a:latin typeface="Georgia"/>
                          <a:cs typeface="Georgia"/>
                        </a:rPr>
                        <a:t>SME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input,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OR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they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will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not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be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available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no </a:t>
                      </a:r>
                      <a:r>
                        <a:rPr sz="1000">
                          <a:latin typeface="Georgia"/>
                          <a:cs typeface="Georgia"/>
                        </a:rPr>
                        <a:t>sooner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than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6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months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from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beginning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of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period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of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performance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SME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has </a:t>
                      </a:r>
                      <a:r>
                        <a:rPr sz="1000">
                          <a:latin typeface="Georgia"/>
                          <a:cs typeface="Georgia"/>
                        </a:rPr>
                        <a:t>knowledge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which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could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be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directly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pertinent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topic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area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87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905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0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Research </a:t>
                      </a:r>
                      <a:r>
                        <a:rPr sz="1000" b="1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partnering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proposal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has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identified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 marL="33020" marR="67945">
                        <a:lnSpc>
                          <a:spcPct val="1070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partnerships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which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will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be </a:t>
                      </a:r>
                      <a:r>
                        <a:rPr sz="1000">
                          <a:latin typeface="Georgia"/>
                          <a:cs typeface="Georgia"/>
                        </a:rPr>
                        <a:t>available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at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beginning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of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the </a:t>
                      </a:r>
                      <a:r>
                        <a:rPr sz="1000">
                          <a:latin typeface="Georgia"/>
                          <a:cs typeface="Georgia"/>
                        </a:rPr>
                        <a:t>period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of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performance </a:t>
                      </a:r>
                      <a:r>
                        <a:rPr sz="1000">
                          <a:latin typeface="Georgia"/>
                          <a:cs typeface="Georgia"/>
                        </a:rPr>
                        <a:t>Identified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partner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is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deeply </a:t>
                      </a:r>
                      <a:r>
                        <a:rPr sz="1000">
                          <a:latin typeface="Georgia"/>
                          <a:cs typeface="Georgia"/>
                        </a:rPr>
                        <a:t>involved</a:t>
                      </a:r>
                      <a:r>
                        <a:rPr sz="1000" spc="-4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in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topic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area.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proposal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has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identified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 marL="33020" marR="87630">
                        <a:lnSpc>
                          <a:spcPct val="1070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partnerships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which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will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be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available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no </a:t>
                      </a:r>
                      <a:r>
                        <a:rPr sz="1000">
                          <a:latin typeface="Georgia"/>
                          <a:cs typeface="Georgia"/>
                        </a:rPr>
                        <a:t>sooner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than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3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months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from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the </a:t>
                      </a:r>
                      <a:r>
                        <a:rPr sz="1000">
                          <a:latin typeface="Georgia"/>
                          <a:cs typeface="Georgia"/>
                        </a:rPr>
                        <a:t>beginning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of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period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of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performance </a:t>
                      </a:r>
                      <a:r>
                        <a:rPr sz="1000">
                          <a:latin typeface="Georgia"/>
                          <a:cs typeface="Georgia"/>
                        </a:rPr>
                        <a:t>Identified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partner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is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moderately </a:t>
                      </a:r>
                      <a:r>
                        <a:rPr sz="1000">
                          <a:latin typeface="Georgia"/>
                          <a:cs typeface="Georgia"/>
                        </a:rPr>
                        <a:t>involved</a:t>
                      </a:r>
                      <a:r>
                        <a:rPr sz="1000" spc="-4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in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topic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area.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3020" marR="161290">
                        <a:lnSpc>
                          <a:spcPct val="1070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proposal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has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identified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partnerships </a:t>
                      </a:r>
                      <a:r>
                        <a:rPr sz="1000">
                          <a:latin typeface="Georgia"/>
                          <a:cs typeface="Georgia"/>
                        </a:rPr>
                        <a:t>which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will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be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available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no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sooner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than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50">
                          <a:latin typeface="Georgia"/>
                          <a:cs typeface="Georgia"/>
                        </a:rPr>
                        <a:t>6</a:t>
                      </a:r>
                      <a:r>
                        <a:rPr sz="1000">
                          <a:latin typeface="Georgia"/>
                          <a:cs typeface="Georgia"/>
                        </a:rPr>
                        <a:t> months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from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beginning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of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period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of </a:t>
                      </a:r>
                      <a:r>
                        <a:rPr sz="1000">
                          <a:latin typeface="Georgia"/>
                          <a:cs typeface="Georgia"/>
                        </a:rPr>
                        <a:t>performance.</a:t>
                      </a:r>
                      <a:r>
                        <a:rPr sz="1000" spc="-4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Identified</a:t>
                      </a:r>
                      <a:r>
                        <a:rPr sz="1000" spc="-5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partner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somewhat </a:t>
                      </a:r>
                      <a:r>
                        <a:rPr sz="1000">
                          <a:latin typeface="Georgia"/>
                          <a:cs typeface="Georgia"/>
                        </a:rPr>
                        <a:t>involved</a:t>
                      </a:r>
                      <a:r>
                        <a:rPr sz="1000" spc="-4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in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topic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area.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0" y="1915667"/>
            <a:ext cx="9144000" cy="38100"/>
          </a:xfrm>
          <a:custGeom>
            <a:avLst/>
            <a:gdLst/>
            <a:ahLst/>
            <a:cxnLst/>
            <a:rect l="l" t="t" r="r" b="b"/>
            <a:pathLst>
              <a:path w="9144000" h="38100">
                <a:moveTo>
                  <a:pt x="0" y="0"/>
                </a:moveTo>
                <a:lnTo>
                  <a:pt x="0" y="38100"/>
                </a:lnTo>
                <a:lnTo>
                  <a:pt x="9144000" y="38100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695B2EB-BBDA-4EF2-A064-8C02B85C7A2F}"/>
              </a:ext>
            </a:extLst>
          </p:cNvPr>
          <p:cNvGrpSpPr/>
          <p:nvPr/>
        </p:nvGrpSpPr>
        <p:grpSpPr>
          <a:xfrm>
            <a:off x="0" y="1926042"/>
            <a:ext cx="9144000" cy="4393388"/>
            <a:chOff x="0" y="1926042"/>
            <a:chExt cx="9144000" cy="439338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143D664-5626-3D0D-C151-AECC9BC90424}"/>
                </a:ext>
              </a:extLst>
            </p:cNvPr>
            <p:cNvSpPr/>
            <p:nvPr/>
          </p:nvSpPr>
          <p:spPr>
            <a:xfrm>
              <a:off x="0" y="1926042"/>
              <a:ext cx="9144000" cy="207684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C53927A-AB94-916B-B313-FA3E33358912}"/>
                </a:ext>
              </a:extLst>
            </p:cNvPr>
            <p:cNvSpPr/>
            <p:nvPr/>
          </p:nvSpPr>
          <p:spPr>
            <a:xfrm>
              <a:off x="0" y="2123946"/>
              <a:ext cx="2305047" cy="4195484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9C96FD09-83F6-80FA-827D-73CA4A4726F0}"/>
              </a:ext>
            </a:extLst>
          </p:cNvPr>
          <p:cNvSpPr txBox="1">
            <a:spLocks/>
          </p:cNvSpPr>
          <p:nvPr/>
        </p:nvSpPr>
        <p:spPr>
          <a:xfrm>
            <a:off x="0" y="-22948"/>
            <a:ext cx="9144000" cy="945970"/>
          </a:xfrm>
          <a:prstGeom prst="rect">
            <a:avLst/>
          </a:prstGeom>
          <a:solidFill>
            <a:schemeClr val="tx2"/>
          </a:solidFill>
          <a:ln w="8572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spc="-10">
                <a:solidFill>
                  <a:schemeClr val="bg1"/>
                </a:solidFill>
                <a:latin typeface="Georgia"/>
                <a:cs typeface="Georgia"/>
              </a:rPr>
              <a:t>Elements of a Superior Application</a:t>
            </a:r>
            <a:endParaRPr lang="en-US" sz="3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747032"/>
              </p:ext>
            </p:extLst>
          </p:nvPr>
        </p:nvGraphicFramePr>
        <p:xfrm>
          <a:off x="0" y="923023"/>
          <a:ext cx="9144513" cy="51348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2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83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87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5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98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Management</a:t>
                      </a:r>
                      <a:r>
                        <a:rPr sz="1000" b="1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0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Plan,</a:t>
                      </a:r>
                      <a:r>
                        <a:rPr sz="1000" b="1" spc="-1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0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Work</a:t>
                      </a:r>
                      <a:r>
                        <a:rPr sz="1000" b="1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0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Tasks,</a:t>
                      </a:r>
                      <a:r>
                        <a:rPr sz="1000" b="1" spc="-1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000" b="1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Schedule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b="1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Criteria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00" b="1" spc="-10">
                          <a:latin typeface="Georgia"/>
                          <a:cs typeface="Georgia"/>
                        </a:rPr>
                        <a:t>Exemplary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13335" marB="0" anchor="ctr">
                    <a:lnL w="28575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00" b="1" spc="-10">
                          <a:latin typeface="Georgia"/>
                          <a:cs typeface="Georgia"/>
                        </a:rPr>
                        <a:t>Adequate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1333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8286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00" b="1">
                          <a:latin typeface="Georgia"/>
                          <a:cs typeface="Georgia"/>
                        </a:rPr>
                        <a:t>Needs</a:t>
                      </a:r>
                      <a:r>
                        <a:rPr sz="1000" b="1" spc="-10">
                          <a:latin typeface="Georgia"/>
                          <a:cs typeface="Georgia"/>
                        </a:rPr>
                        <a:t> Improvement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1333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7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sz="8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Research</a:t>
                      </a:r>
                      <a:r>
                        <a:rPr sz="800" b="1" spc="-1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8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goals</a:t>
                      </a:r>
                      <a:r>
                        <a:rPr sz="800" b="1" spc="-3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8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800" b="1" spc="-4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800" b="1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objectives</a:t>
                      </a:r>
                      <a:endParaRPr sz="800">
                        <a:latin typeface="Georgia"/>
                        <a:cs typeface="Georgia"/>
                      </a:endParaRPr>
                    </a:p>
                  </a:txBody>
                  <a:tcPr marL="0" marR="0" marT="5080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109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research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goals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and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objectives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are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 marL="54610" marR="473075">
                        <a:lnSpc>
                          <a:spcPct val="1070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clearly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defined,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and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are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entirely </a:t>
                      </a:r>
                      <a:r>
                        <a:rPr sz="1000">
                          <a:latin typeface="Georgia"/>
                          <a:cs typeface="Georgia"/>
                        </a:rPr>
                        <a:t>supported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by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WS/T/M*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ts val="109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research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goals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and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objectives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 marL="33020" marR="430530">
                        <a:lnSpc>
                          <a:spcPct val="1070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are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well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defined,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and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are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well </a:t>
                      </a:r>
                      <a:r>
                        <a:rPr sz="1000">
                          <a:latin typeface="Georgia"/>
                          <a:cs typeface="Georgia"/>
                        </a:rPr>
                        <a:t>supported by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WS/T/M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655" marR="368300">
                        <a:lnSpc>
                          <a:spcPct val="1070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research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goals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and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objectives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are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decently </a:t>
                      </a:r>
                      <a:r>
                        <a:rPr sz="1000">
                          <a:latin typeface="Georgia"/>
                          <a:cs typeface="Georgia"/>
                        </a:rPr>
                        <a:t>defined,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some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support by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WS/T/M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2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20979" marR="197485" indent="-56515">
                        <a:lnSpc>
                          <a:spcPct val="107700"/>
                        </a:lnSpc>
                      </a:pPr>
                      <a:r>
                        <a:rPr sz="8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*Work</a:t>
                      </a:r>
                      <a:r>
                        <a:rPr sz="800" b="1" spc="-4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8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scope,</a:t>
                      </a:r>
                      <a:r>
                        <a:rPr sz="800" b="1" spc="-2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8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tasks,</a:t>
                      </a:r>
                      <a:r>
                        <a:rPr sz="800" b="1" spc="-3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800" b="1" spc="-2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8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milestones</a:t>
                      </a:r>
                      <a:r>
                        <a:rPr sz="800" b="1" spc="-3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800" b="1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(WS/T/M)</a:t>
                      </a:r>
                      <a:endParaRPr sz="800">
                        <a:latin typeface="Georgia"/>
                        <a:cs typeface="Georgia"/>
                      </a:endParaRPr>
                    </a:p>
                  </a:txBody>
                  <a:tcPr marL="0" marR="0" marT="3175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WS/T/M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are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clearly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defined,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 marL="54610" marR="444500">
                        <a:lnSpc>
                          <a:spcPct val="1070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project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risk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is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accounted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for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and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mitigative</a:t>
                      </a:r>
                      <a:r>
                        <a:rPr sz="1000">
                          <a:latin typeface="Georgia"/>
                          <a:cs typeface="Georgia"/>
                        </a:rPr>
                        <a:t> measures</a:t>
                      </a:r>
                      <a:r>
                        <a:rPr sz="1000" spc="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taken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635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WS/T/M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are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well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defined,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some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 marL="33020" marR="264160">
                        <a:lnSpc>
                          <a:spcPct val="1070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project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risk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is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accounted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for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and </a:t>
                      </a:r>
                      <a:r>
                        <a:rPr sz="1000">
                          <a:latin typeface="Georgia"/>
                          <a:cs typeface="Georgia"/>
                        </a:rPr>
                        <a:t>some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mitigative </a:t>
                      </a:r>
                      <a:r>
                        <a:rPr sz="1000">
                          <a:latin typeface="Georgia"/>
                          <a:cs typeface="Georgia"/>
                        </a:rPr>
                        <a:t>measures</a:t>
                      </a:r>
                      <a:r>
                        <a:rPr sz="1000" spc="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taken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3655" marR="41275">
                        <a:lnSpc>
                          <a:spcPct val="107000"/>
                        </a:lnSpc>
                        <a:spcBef>
                          <a:spcPts val="5"/>
                        </a:spcBef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WS/T/M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are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decently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defined,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little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project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risk </a:t>
                      </a:r>
                      <a:r>
                        <a:rPr sz="1000">
                          <a:latin typeface="Georgia"/>
                          <a:cs typeface="Georgia"/>
                        </a:rPr>
                        <a:t>is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accounted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for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and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few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mitigative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measures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taken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0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09245">
                        <a:lnSpc>
                          <a:spcPct val="100000"/>
                        </a:lnSpc>
                      </a:pPr>
                      <a:r>
                        <a:rPr sz="8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Research</a:t>
                      </a:r>
                      <a:r>
                        <a:rPr sz="800" b="1" spc="-2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800" b="1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facilities</a:t>
                      </a:r>
                      <a:endParaRPr sz="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54610" marR="45085">
                        <a:lnSpc>
                          <a:spcPct val="1071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facilities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available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proposer </a:t>
                      </a:r>
                      <a:r>
                        <a:rPr sz="1000">
                          <a:latin typeface="Georgia"/>
                          <a:cs typeface="Georgia"/>
                        </a:rPr>
                        <a:t>will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be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equipped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support the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work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at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beginning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of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period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of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performance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proposer has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access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some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of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 marL="33020" marR="134620">
                        <a:lnSpc>
                          <a:spcPct val="1070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facilities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support the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work </a:t>
                      </a:r>
                      <a:r>
                        <a:rPr sz="1000">
                          <a:latin typeface="Georgia"/>
                          <a:cs typeface="Georgia"/>
                        </a:rPr>
                        <a:t>during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period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of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performance/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facilities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will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be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available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no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 marL="33020" marR="97155">
                        <a:lnSpc>
                          <a:spcPct val="1070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sooner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than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three months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from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the </a:t>
                      </a:r>
                      <a:r>
                        <a:rPr sz="1000">
                          <a:latin typeface="Georgia"/>
                          <a:cs typeface="Georgia"/>
                        </a:rPr>
                        <a:t>beginning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of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period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of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performance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3655" marR="27940">
                        <a:lnSpc>
                          <a:spcPct val="1070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proposer has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access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few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of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facilities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to </a:t>
                      </a:r>
                      <a:r>
                        <a:rPr sz="1000">
                          <a:latin typeface="Georgia"/>
                          <a:cs typeface="Georgia"/>
                        </a:rPr>
                        <a:t>support the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work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during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 period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of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performance/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facilities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will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be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available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no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sooner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than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six </a:t>
                      </a:r>
                      <a:r>
                        <a:rPr sz="1000">
                          <a:latin typeface="Georgia"/>
                          <a:cs typeface="Georgia"/>
                        </a:rPr>
                        <a:t>months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from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beginning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of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period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of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performance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71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4637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Student</a:t>
                      </a:r>
                      <a:r>
                        <a:rPr sz="800" b="1" spc="-5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800" b="1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involvement</a:t>
                      </a:r>
                      <a:endParaRPr sz="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>
                          <a:latin typeface="Georgia"/>
                          <a:cs typeface="Georgia"/>
                        </a:rPr>
                        <a:t>Student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involvement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per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task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is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 marL="54610" marR="59055">
                        <a:lnSpc>
                          <a:spcPct val="1070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excellently</a:t>
                      </a:r>
                      <a:r>
                        <a:rPr sz="1000" spc="-4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defined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Student </a:t>
                      </a:r>
                      <a:r>
                        <a:rPr sz="1000">
                          <a:latin typeface="Georgia"/>
                          <a:cs typeface="Georgia"/>
                        </a:rPr>
                        <a:t>development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plan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is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excellently </a:t>
                      </a:r>
                      <a:r>
                        <a:rPr sz="1000">
                          <a:latin typeface="Georgia"/>
                          <a:cs typeface="Georgia"/>
                        </a:rPr>
                        <a:t>described.</a:t>
                      </a:r>
                      <a:r>
                        <a:rPr sz="1000" spc="20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In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addition,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student(s) </a:t>
                      </a:r>
                      <a:r>
                        <a:rPr sz="1000">
                          <a:latin typeface="Georgia"/>
                          <a:cs typeface="Georgia"/>
                        </a:rPr>
                        <a:t>has/have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been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identified</a:t>
                      </a:r>
                      <a:r>
                        <a:rPr sz="1000" spc="-4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and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is </a:t>
                      </a:r>
                      <a:r>
                        <a:rPr sz="1000">
                          <a:latin typeface="Georgia"/>
                          <a:cs typeface="Georgia"/>
                        </a:rPr>
                        <a:t>available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at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beginning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of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period </a:t>
                      </a:r>
                      <a:r>
                        <a:rPr sz="1000">
                          <a:latin typeface="Georgia"/>
                          <a:cs typeface="Georgia"/>
                        </a:rPr>
                        <a:t>of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performance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635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3020" marR="32384">
                        <a:lnSpc>
                          <a:spcPct val="1070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Student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involvement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per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task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is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well </a:t>
                      </a:r>
                      <a:r>
                        <a:rPr sz="1000">
                          <a:latin typeface="Georgia"/>
                          <a:cs typeface="Georgia"/>
                        </a:rPr>
                        <a:t>defined.</a:t>
                      </a:r>
                      <a:r>
                        <a:rPr sz="1000" spc="20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Student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development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plan </a:t>
                      </a:r>
                      <a:r>
                        <a:rPr sz="1000">
                          <a:latin typeface="Georgia"/>
                          <a:cs typeface="Georgia"/>
                        </a:rPr>
                        <a:t>is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well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described.</a:t>
                      </a:r>
                      <a:r>
                        <a:rPr sz="1000" spc="2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In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addition, </a:t>
                      </a:r>
                      <a:r>
                        <a:rPr sz="1000">
                          <a:latin typeface="Georgia"/>
                          <a:cs typeface="Georgia"/>
                        </a:rPr>
                        <a:t>potential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students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have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been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identified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3655" marR="214629">
                        <a:lnSpc>
                          <a:spcPct val="107000"/>
                        </a:lnSpc>
                        <a:spcBef>
                          <a:spcPts val="5"/>
                        </a:spcBef>
                      </a:pPr>
                      <a:r>
                        <a:rPr sz="1000">
                          <a:latin typeface="Georgia"/>
                          <a:cs typeface="Georgia"/>
                        </a:rPr>
                        <a:t>Student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involvement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per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task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is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not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well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defined. </a:t>
                      </a:r>
                      <a:r>
                        <a:rPr sz="1000">
                          <a:latin typeface="Georgia"/>
                          <a:cs typeface="Georgia"/>
                        </a:rPr>
                        <a:t>Student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development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plan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is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poorly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described.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00">
                          <a:latin typeface="Georgia"/>
                          <a:cs typeface="Georgia"/>
                        </a:rPr>
                        <a:t>Potential</a:t>
                      </a:r>
                      <a:r>
                        <a:rPr sz="1000" spc="-4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students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have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not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been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identified.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218186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Presentation</a:t>
                      </a:r>
                      <a:r>
                        <a:rPr sz="1000" b="1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000" b="1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Quality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100330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94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076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Proposal</a:t>
                      </a:r>
                      <a:r>
                        <a:rPr sz="800" b="1" spc="-4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800" b="1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presentation</a:t>
                      </a:r>
                      <a:endParaRPr sz="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4610" marR="413384">
                        <a:lnSpc>
                          <a:spcPct val="1071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Proposal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is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logically</a:t>
                      </a:r>
                      <a:r>
                        <a:rPr sz="1000" spc="-4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organized, </a:t>
                      </a:r>
                      <a:r>
                        <a:rPr sz="1000">
                          <a:latin typeface="Georgia"/>
                          <a:cs typeface="Georgia"/>
                        </a:rPr>
                        <a:t>grammar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(0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errors),</a:t>
                      </a:r>
                      <a:r>
                        <a:rPr sz="1000" spc="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no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missing </a:t>
                      </a:r>
                      <a:r>
                        <a:rPr sz="1000">
                          <a:latin typeface="Georgia"/>
                          <a:cs typeface="Georgia"/>
                        </a:rPr>
                        <a:t>information.</a:t>
                      </a:r>
                      <a:r>
                        <a:rPr sz="1000" spc="18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Proposal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easily </a:t>
                      </a:r>
                      <a:r>
                        <a:rPr sz="1000">
                          <a:latin typeface="Georgia"/>
                          <a:cs typeface="Georgia"/>
                        </a:rPr>
                        <a:t>understood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technical</a:t>
                      </a:r>
                      <a:r>
                        <a:rPr sz="1000" spc="-4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persons.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6350" marB="0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302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>
                          <a:latin typeface="Georgia"/>
                          <a:cs typeface="Georgia"/>
                        </a:rPr>
                        <a:t>Proposal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has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reasonable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 marL="33020" marR="45720" algn="just">
                        <a:lnSpc>
                          <a:spcPct val="1070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organization,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grammar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(1-</a:t>
                      </a:r>
                      <a:r>
                        <a:rPr sz="1000">
                          <a:latin typeface="Georgia"/>
                          <a:cs typeface="Georgia"/>
                        </a:rPr>
                        <a:t>2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errors), </a:t>
                      </a:r>
                      <a:r>
                        <a:rPr sz="1000">
                          <a:latin typeface="Georgia"/>
                          <a:cs typeface="Georgia"/>
                        </a:rPr>
                        <a:t>little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missing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information.</a:t>
                      </a:r>
                      <a:r>
                        <a:rPr sz="1000" spc="18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Proposal </a:t>
                      </a:r>
                      <a:r>
                        <a:rPr sz="1000">
                          <a:latin typeface="Georgia"/>
                          <a:cs typeface="Georgia"/>
                        </a:rPr>
                        <a:t>somewhat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easily</a:t>
                      </a:r>
                      <a:r>
                        <a:rPr sz="1000" spc="-5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understood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to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 marL="33020" algn="just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000">
                          <a:latin typeface="Georgia"/>
                          <a:cs typeface="Georgia"/>
                        </a:rPr>
                        <a:t>technical</a:t>
                      </a:r>
                      <a:r>
                        <a:rPr sz="1000" spc="-5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persons.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3655" marR="45085">
                        <a:lnSpc>
                          <a:spcPct val="107100"/>
                        </a:lnSpc>
                      </a:pPr>
                      <a:r>
                        <a:rPr sz="1000">
                          <a:latin typeface="Georgia"/>
                          <a:cs typeface="Georgia"/>
                        </a:rPr>
                        <a:t>Proposal</a:t>
                      </a:r>
                      <a:r>
                        <a:rPr sz="1000" spc="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has</a:t>
                      </a:r>
                      <a:r>
                        <a:rPr sz="1000" spc="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some</a:t>
                      </a:r>
                      <a:r>
                        <a:rPr sz="1000" spc="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disorganization,</a:t>
                      </a:r>
                      <a:r>
                        <a:rPr sz="10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grammar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(3-</a:t>
                      </a:r>
                      <a:r>
                        <a:rPr sz="1000" spc="-50">
                          <a:latin typeface="Georgia"/>
                          <a:cs typeface="Georgia"/>
                        </a:rPr>
                        <a:t>4</a:t>
                      </a:r>
                      <a:r>
                        <a:rPr sz="1000">
                          <a:latin typeface="Georgia"/>
                          <a:cs typeface="Georgia"/>
                        </a:rPr>
                        <a:t> errors),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some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missing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information.</a:t>
                      </a:r>
                      <a:r>
                        <a:rPr sz="1000" spc="18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Proposal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is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only </a:t>
                      </a:r>
                      <a:r>
                        <a:rPr sz="1000">
                          <a:latin typeface="Georgia"/>
                          <a:cs typeface="Georgia"/>
                        </a:rPr>
                        <a:t>understood</a:t>
                      </a:r>
                      <a:r>
                        <a:rPr sz="10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with</a:t>
                      </a:r>
                      <a:r>
                        <a:rPr sz="100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deep</a:t>
                      </a:r>
                      <a:r>
                        <a:rPr sz="100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background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in</a:t>
                      </a:r>
                      <a:r>
                        <a:rPr sz="10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the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>
                          <a:latin typeface="Georgia"/>
                          <a:cs typeface="Georgia"/>
                        </a:rPr>
                        <a:t>topic</a:t>
                      </a:r>
                      <a:r>
                        <a:rPr sz="1000" spc="-30">
                          <a:latin typeface="Georgia"/>
                          <a:cs typeface="Georgia"/>
                        </a:rPr>
                        <a:t> </a:t>
                      </a:r>
                      <a:r>
                        <a:rPr sz="1000" spc="-10">
                          <a:latin typeface="Georgia"/>
                          <a:cs typeface="Georgia"/>
                        </a:rPr>
                        <a:t>area.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6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FE712C40-4B98-445C-8DE7-72B26774413B}"/>
              </a:ext>
            </a:extLst>
          </p:cNvPr>
          <p:cNvSpPr txBox="1">
            <a:spLocks/>
          </p:cNvSpPr>
          <p:nvPr/>
        </p:nvSpPr>
        <p:spPr>
          <a:xfrm>
            <a:off x="0" y="-22948"/>
            <a:ext cx="9144000" cy="945970"/>
          </a:xfrm>
          <a:prstGeom prst="rect">
            <a:avLst/>
          </a:prstGeom>
          <a:solidFill>
            <a:schemeClr val="tx2"/>
          </a:solidFill>
          <a:ln w="8572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spc="-10">
                <a:solidFill>
                  <a:schemeClr val="bg1"/>
                </a:solidFill>
                <a:latin typeface="Georgia"/>
                <a:cs typeface="Georgia"/>
              </a:rPr>
              <a:t>Elements of a Superior Application</a:t>
            </a:r>
            <a:endParaRPr lang="en-US" sz="3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E2BBA4-1496-57F2-787A-0893B15C5E20}"/>
              </a:ext>
            </a:extLst>
          </p:cNvPr>
          <p:cNvSpPr/>
          <p:nvPr/>
        </p:nvSpPr>
        <p:spPr>
          <a:xfrm>
            <a:off x="0" y="1209676"/>
            <a:ext cx="9144000" cy="2381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469948"/>
            <a:ext cx="7951470" cy="261683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300"/>
              </a:spcBef>
              <a:buFont typeface="Arial"/>
              <a:buChar char="•"/>
              <a:tabLst>
                <a:tab pos="354965" algn="l"/>
              </a:tabLst>
            </a:pPr>
            <a:r>
              <a:rPr sz="2800">
                <a:latin typeface="Georgia"/>
                <a:cs typeface="Georgia"/>
              </a:rPr>
              <a:t>No</a:t>
            </a:r>
            <a:r>
              <a:rPr sz="2800" spc="-25">
                <a:latin typeface="Georgia"/>
                <a:cs typeface="Georgia"/>
              </a:rPr>
              <a:t> </a:t>
            </a:r>
            <a:r>
              <a:rPr sz="2800">
                <a:latin typeface="Georgia"/>
                <a:cs typeface="Georgia"/>
              </a:rPr>
              <a:t>surprises</a:t>
            </a:r>
            <a:r>
              <a:rPr sz="2800" spc="-25">
                <a:latin typeface="Georgia"/>
                <a:cs typeface="Georgia"/>
              </a:rPr>
              <a:t> </a:t>
            </a:r>
            <a:r>
              <a:rPr sz="2800">
                <a:latin typeface="Georgia"/>
                <a:cs typeface="Georgia"/>
              </a:rPr>
              <a:t>when</a:t>
            </a:r>
            <a:r>
              <a:rPr sz="2800" spc="-30">
                <a:latin typeface="Georgia"/>
                <a:cs typeface="Georgia"/>
              </a:rPr>
              <a:t> </a:t>
            </a:r>
            <a:r>
              <a:rPr sz="2800">
                <a:latin typeface="Georgia"/>
                <a:cs typeface="Georgia"/>
              </a:rPr>
              <a:t>proposals</a:t>
            </a:r>
            <a:r>
              <a:rPr sz="2800" spc="-15">
                <a:latin typeface="Georgia"/>
                <a:cs typeface="Georgia"/>
              </a:rPr>
              <a:t> </a:t>
            </a:r>
            <a:r>
              <a:rPr sz="2800">
                <a:latin typeface="Georgia"/>
                <a:cs typeface="Georgia"/>
              </a:rPr>
              <a:t>are</a:t>
            </a:r>
            <a:r>
              <a:rPr sz="2800" spc="-20">
                <a:latin typeface="Georgia"/>
                <a:cs typeface="Georgia"/>
              </a:rPr>
              <a:t> </a:t>
            </a:r>
            <a:r>
              <a:rPr sz="2800" spc="-10">
                <a:latin typeface="Georgia"/>
                <a:cs typeface="Georgia"/>
              </a:rPr>
              <a:t>evaluated</a:t>
            </a:r>
            <a:endParaRPr sz="2800">
              <a:latin typeface="Georgia"/>
              <a:cs typeface="Georgia"/>
            </a:endParaRP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2800">
                <a:latin typeface="Georgia"/>
                <a:cs typeface="Georgia"/>
              </a:rPr>
              <a:t>The</a:t>
            </a:r>
            <a:r>
              <a:rPr sz="2800" spc="-20">
                <a:latin typeface="Georgia"/>
                <a:cs typeface="Georgia"/>
              </a:rPr>
              <a:t> </a:t>
            </a:r>
            <a:r>
              <a:rPr sz="2800">
                <a:latin typeface="Georgia"/>
                <a:cs typeface="Georgia"/>
              </a:rPr>
              <a:t>rubric</a:t>
            </a:r>
            <a:r>
              <a:rPr sz="2800" spc="-20">
                <a:latin typeface="Georgia"/>
                <a:cs typeface="Georgia"/>
              </a:rPr>
              <a:t> </a:t>
            </a:r>
            <a:r>
              <a:rPr sz="2800">
                <a:latin typeface="Georgia"/>
                <a:cs typeface="Georgia"/>
              </a:rPr>
              <a:t>in</a:t>
            </a:r>
            <a:r>
              <a:rPr sz="2800" spc="-20">
                <a:latin typeface="Georgia"/>
                <a:cs typeface="Georgia"/>
              </a:rPr>
              <a:t> </a:t>
            </a:r>
            <a:r>
              <a:rPr sz="2800">
                <a:latin typeface="Georgia"/>
                <a:cs typeface="Georgia"/>
              </a:rPr>
              <a:t>the</a:t>
            </a:r>
            <a:r>
              <a:rPr sz="2800" spc="-20">
                <a:latin typeface="Georgia"/>
                <a:cs typeface="Georgia"/>
              </a:rPr>
              <a:t> </a:t>
            </a:r>
            <a:r>
              <a:rPr sz="2800">
                <a:latin typeface="Georgia"/>
                <a:cs typeface="Georgia"/>
              </a:rPr>
              <a:t>Notice</a:t>
            </a:r>
            <a:r>
              <a:rPr sz="2800" spc="-20">
                <a:latin typeface="Georgia"/>
                <a:cs typeface="Georgia"/>
              </a:rPr>
              <a:t> </a:t>
            </a:r>
            <a:r>
              <a:rPr sz="2800">
                <a:latin typeface="Georgia"/>
                <a:cs typeface="Georgia"/>
              </a:rPr>
              <a:t>of</a:t>
            </a:r>
            <a:r>
              <a:rPr sz="2800" spc="-20">
                <a:latin typeface="Georgia"/>
                <a:cs typeface="Georgia"/>
              </a:rPr>
              <a:t> </a:t>
            </a:r>
            <a:r>
              <a:rPr sz="2800">
                <a:latin typeface="Georgia"/>
                <a:cs typeface="Georgia"/>
              </a:rPr>
              <a:t>Funding</a:t>
            </a:r>
            <a:r>
              <a:rPr sz="2800" spc="-25">
                <a:latin typeface="Georgia"/>
                <a:cs typeface="Georgia"/>
              </a:rPr>
              <a:t> </a:t>
            </a:r>
            <a:r>
              <a:rPr sz="2800" spc="-10">
                <a:latin typeface="Georgia"/>
                <a:cs typeface="Georgia"/>
              </a:rPr>
              <a:t>Opportunity </a:t>
            </a:r>
            <a:r>
              <a:rPr sz="2800">
                <a:latin typeface="Georgia"/>
                <a:cs typeface="Georgia"/>
              </a:rPr>
              <a:t>is</a:t>
            </a:r>
            <a:r>
              <a:rPr sz="2800" spc="-20">
                <a:latin typeface="Georgia"/>
                <a:cs typeface="Georgia"/>
              </a:rPr>
              <a:t> </a:t>
            </a:r>
            <a:r>
              <a:rPr sz="2800">
                <a:latin typeface="Georgia"/>
                <a:cs typeface="Georgia"/>
              </a:rPr>
              <a:t>used</a:t>
            </a:r>
            <a:r>
              <a:rPr sz="2800" spc="-25">
                <a:latin typeface="Georgia"/>
                <a:cs typeface="Georgia"/>
              </a:rPr>
              <a:t> </a:t>
            </a:r>
            <a:r>
              <a:rPr sz="2800">
                <a:latin typeface="Georgia"/>
                <a:cs typeface="Georgia"/>
              </a:rPr>
              <a:t>directly</a:t>
            </a:r>
            <a:r>
              <a:rPr sz="2800" spc="-20">
                <a:latin typeface="Georgia"/>
                <a:cs typeface="Georgia"/>
              </a:rPr>
              <a:t> </a:t>
            </a:r>
            <a:r>
              <a:rPr sz="2800">
                <a:latin typeface="Georgia"/>
                <a:cs typeface="Georgia"/>
              </a:rPr>
              <a:t>to</a:t>
            </a:r>
            <a:r>
              <a:rPr sz="2800" spc="-20">
                <a:latin typeface="Georgia"/>
                <a:cs typeface="Georgia"/>
              </a:rPr>
              <a:t> </a:t>
            </a:r>
            <a:r>
              <a:rPr sz="2800">
                <a:latin typeface="Georgia"/>
                <a:cs typeface="Georgia"/>
              </a:rPr>
              <a:t>evaluate</a:t>
            </a:r>
            <a:r>
              <a:rPr sz="2800" spc="-35">
                <a:latin typeface="Georgia"/>
                <a:cs typeface="Georgia"/>
              </a:rPr>
              <a:t> </a:t>
            </a:r>
            <a:r>
              <a:rPr sz="2800" spc="-10">
                <a:latin typeface="Georgia"/>
                <a:cs typeface="Georgia"/>
              </a:rPr>
              <a:t>proposals</a:t>
            </a:r>
            <a:endParaRPr sz="2800">
              <a:latin typeface="Georgia"/>
              <a:cs typeface="Georgia"/>
            </a:endParaRPr>
          </a:p>
          <a:p>
            <a:pPr marL="355600" marR="11176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2800">
                <a:latin typeface="Georgia"/>
                <a:cs typeface="Georgia"/>
              </a:rPr>
              <a:t>Projects</a:t>
            </a:r>
            <a:r>
              <a:rPr sz="2800" spc="-25">
                <a:latin typeface="Georgia"/>
                <a:cs typeface="Georgia"/>
              </a:rPr>
              <a:t> </a:t>
            </a:r>
            <a:r>
              <a:rPr sz="2800">
                <a:latin typeface="Georgia"/>
                <a:cs typeface="Georgia"/>
              </a:rPr>
              <a:t>with</a:t>
            </a:r>
            <a:r>
              <a:rPr sz="2800" spc="-30">
                <a:latin typeface="Georgia"/>
                <a:cs typeface="Georgia"/>
              </a:rPr>
              <a:t> </a:t>
            </a:r>
            <a:r>
              <a:rPr sz="2800">
                <a:latin typeface="Georgia"/>
                <a:cs typeface="Georgia"/>
              </a:rPr>
              <a:t>a</a:t>
            </a:r>
            <a:r>
              <a:rPr sz="2800" spc="-15">
                <a:latin typeface="Georgia"/>
                <a:cs typeface="Georgia"/>
              </a:rPr>
              <a:t> </a:t>
            </a:r>
            <a:r>
              <a:rPr sz="2800">
                <a:latin typeface="Georgia"/>
                <a:cs typeface="Georgia"/>
              </a:rPr>
              <a:t>tech</a:t>
            </a:r>
            <a:r>
              <a:rPr sz="2800" spc="-30">
                <a:latin typeface="Georgia"/>
                <a:cs typeface="Georgia"/>
              </a:rPr>
              <a:t> </a:t>
            </a:r>
            <a:r>
              <a:rPr sz="2800" spc="-10">
                <a:latin typeface="Georgia"/>
                <a:cs typeface="Georgia"/>
              </a:rPr>
              <a:t>transfer/commercialization </a:t>
            </a:r>
            <a:r>
              <a:rPr sz="2800">
                <a:latin typeface="Georgia"/>
                <a:cs typeface="Georgia"/>
              </a:rPr>
              <a:t>plan</a:t>
            </a:r>
            <a:r>
              <a:rPr sz="2800" spc="-20">
                <a:latin typeface="Georgia"/>
                <a:cs typeface="Georgia"/>
              </a:rPr>
              <a:t> </a:t>
            </a:r>
            <a:r>
              <a:rPr sz="2800">
                <a:latin typeface="Georgia"/>
                <a:cs typeface="Georgia"/>
              </a:rPr>
              <a:t>get</a:t>
            </a:r>
            <a:r>
              <a:rPr sz="2800" spc="-20">
                <a:latin typeface="Georgia"/>
                <a:cs typeface="Georgia"/>
              </a:rPr>
              <a:t> </a:t>
            </a:r>
            <a:r>
              <a:rPr sz="2800">
                <a:latin typeface="Georgia"/>
                <a:cs typeface="Georgia"/>
              </a:rPr>
              <a:t>a </a:t>
            </a:r>
            <a:r>
              <a:rPr sz="2800" spc="-10">
                <a:latin typeface="Georgia"/>
                <a:cs typeface="Georgia"/>
              </a:rPr>
              <a:t>bonus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458BC28-ECDD-4992-F5D0-6ACD0527AA44}"/>
              </a:ext>
            </a:extLst>
          </p:cNvPr>
          <p:cNvSpPr txBox="1">
            <a:spLocks/>
          </p:cNvSpPr>
          <p:nvPr/>
        </p:nvSpPr>
        <p:spPr>
          <a:xfrm>
            <a:off x="0" y="-22948"/>
            <a:ext cx="9144000" cy="945970"/>
          </a:xfrm>
          <a:prstGeom prst="rect">
            <a:avLst/>
          </a:prstGeom>
          <a:solidFill>
            <a:schemeClr val="tx2"/>
          </a:solidFill>
          <a:ln w="8572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spc="-10">
                <a:solidFill>
                  <a:schemeClr val="bg1"/>
                </a:solidFill>
                <a:latin typeface="Georgia"/>
                <a:cs typeface="Georgia"/>
              </a:rPr>
              <a:t>Elements of a Superior Application</a:t>
            </a:r>
            <a:endParaRPr lang="en-US" sz="3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5145" y="1613687"/>
            <a:ext cx="8093710" cy="2880917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</a:tabLst>
            </a:pPr>
            <a:r>
              <a:rPr lang="en-US" sz="3200" spc="-25">
                <a:latin typeface="Georgia" panose="02040502050405020303" pitchFamily="18" charset="0"/>
                <a:cs typeface="Calibri"/>
              </a:rPr>
              <a:t>$1,000,000</a:t>
            </a:r>
            <a:r>
              <a:rPr lang="en-US" sz="3200" spc="-20">
                <a:latin typeface="Georgia" panose="02040502050405020303" pitchFamily="18" charset="0"/>
                <a:cs typeface="Calibri"/>
              </a:rPr>
              <a:t> </a:t>
            </a:r>
            <a:r>
              <a:rPr lang="en-US" sz="3200">
                <a:latin typeface="Georgia" panose="02040502050405020303" pitchFamily="18" charset="0"/>
                <a:cs typeface="Calibri"/>
              </a:rPr>
              <a:t>per</a:t>
            </a:r>
            <a:r>
              <a:rPr lang="en-US" sz="3200" spc="-35">
                <a:latin typeface="Georgia" panose="02040502050405020303" pitchFamily="18" charset="0"/>
                <a:cs typeface="Calibri"/>
              </a:rPr>
              <a:t> </a:t>
            </a:r>
            <a:r>
              <a:rPr lang="en-US" sz="3200" spc="-10">
                <a:latin typeface="Georgia" panose="02040502050405020303" pitchFamily="18" charset="0"/>
                <a:cs typeface="Calibri"/>
              </a:rPr>
              <a:t>award, subject to availability of funds</a:t>
            </a:r>
            <a:endParaRPr lang="en-US" sz="3200">
              <a:latin typeface="Georgia" panose="02040502050405020303" pitchFamily="18" charset="0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</a:tabLst>
            </a:pPr>
            <a:r>
              <a:rPr lang="en-US" sz="3200">
                <a:latin typeface="Georgia" panose="02040502050405020303" pitchFamily="18" charset="0"/>
                <a:cs typeface="Calibri"/>
              </a:rPr>
              <a:t>20%</a:t>
            </a:r>
            <a:r>
              <a:rPr lang="en-US" sz="3200" spc="-90">
                <a:latin typeface="Georgia" panose="02040502050405020303" pitchFamily="18" charset="0"/>
                <a:cs typeface="Calibri"/>
              </a:rPr>
              <a:t> </a:t>
            </a:r>
            <a:r>
              <a:rPr lang="en-US" sz="3200">
                <a:latin typeface="Georgia" panose="02040502050405020303" pitchFamily="18" charset="0"/>
                <a:cs typeface="Calibri"/>
              </a:rPr>
              <a:t>cost</a:t>
            </a:r>
            <a:r>
              <a:rPr lang="en-US" sz="3200" spc="-95">
                <a:latin typeface="Georgia" panose="02040502050405020303" pitchFamily="18" charset="0"/>
                <a:cs typeface="Calibri"/>
              </a:rPr>
              <a:t> </a:t>
            </a:r>
            <a:r>
              <a:rPr lang="en-US" sz="3200" spc="-20">
                <a:latin typeface="Georgia" panose="02040502050405020303" pitchFamily="18" charset="0"/>
                <a:cs typeface="Calibri"/>
              </a:rPr>
              <a:t>share</a:t>
            </a:r>
            <a:endParaRPr lang="en-US" sz="3200">
              <a:latin typeface="Georgia" panose="02040502050405020303" pitchFamily="18" charset="0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</a:tabLst>
            </a:pPr>
            <a:r>
              <a:rPr lang="en-US" sz="3200" spc="-25">
                <a:latin typeface="Georgia" panose="02040502050405020303" pitchFamily="18" charset="0"/>
                <a:cs typeface="Calibri"/>
              </a:rPr>
              <a:t>24 to </a:t>
            </a:r>
            <a:r>
              <a:rPr lang="en-US" sz="3200">
                <a:latin typeface="Georgia" panose="02040502050405020303" pitchFamily="18" charset="0"/>
                <a:cs typeface="Calibri"/>
              </a:rPr>
              <a:t>36</a:t>
            </a:r>
            <a:r>
              <a:rPr lang="en-US" sz="3200" spc="-60">
                <a:latin typeface="Georgia" panose="02040502050405020303" pitchFamily="18" charset="0"/>
                <a:cs typeface="Calibri"/>
              </a:rPr>
              <a:t>-</a:t>
            </a:r>
            <a:r>
              <a:rPr lang="en-US" sz="3200">
                <a:latin typeface="Georgia" panose="02040502050405020303" pitchFamily="18" charset="0"/>
                <a:cs typeface="Calibri"/>
              </a:rPr>
              <a:t>month</a:t>
            </a:r>
            <a:r>
              <a:rPr lang="en-US" sz="3200" spc="-50">
                <a:latin typeface="Georgia" panose="02040502050405020303" pitchFamily="18" charset="0"/>
                <a:cs typeface="Calibri"/>
              </a:rPr>
              <a:t> </a:t>
            </a:r>
            <a:r>
              <a:rPr lang="en-US" sz="3200">
                <a:latin typeface="Georgia" panose="02040502050405020303" pitchFamily="18" charset="0"/>
                <a:cs typeface="Calibri"/>
              </a:rPr>
              <a:t>period</a:t>
            </a:r>
            <a:r>
              <a:rPr lang="en-US" sz="3200" spc="-65">
                <a:latin typeface="Georgia" panose="02040502050405020303" pitchFamily="18" charset="0"/>
                <a:cs typeface="Calibri"/>
              </a:rPr>
              <a:t> </a:t>
            </a:r>
            <a:r>
              <a:rPr lang="en-US" sz="3200">
                <a:latin typeface="Georgia" panose="02040502050405020303" pitchFamily="18" charset="0"/>
                <a:cs typeface="Calibri"/>
              </a:rPr>
              <a:t>of</a:t>
            </a:r>
            <a:r>
              <a:rPr lang="en-US" sz="3200" spc="-75">
                <a:latin typeface="Georgia" panose="02040502050405020303" pitchFamily="18" charset="0"/>
                <a:cs typeface="Calibri"/>
              </a:rPr>
              <a:t> </a:t>
            </a:r>
            <a:r>
              <a:rPr lang="en-US" sz="3200" spc="-10">
                <a:latin typeface="Georgia" panose="02040502050405020303" pitchFamily="18" charset="0"/>
                <a:cs typeface="Calibri"/>
              </a:rPr>
              <a:t>performance</a:t>
            </a:r>
            <a:endParaRPr lang="en-US" sz="3200">
              <a:latin typeface="Georgia" panose="02040502050405020303" pitchFamily="18" charset="0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</a:tabLst>
            </a:pPr>
            <a:r>
              <a:rPr lang="en-US" sz="3200" spc="-10">
                <a:latin typeface="Georgia" panose="02040502050405020303" pitchFamily="18" charset="0"/>
                <a:cs typeface="Calibri"/>
              </a:rPr>
              <a:t>6 to </a:t>
            </a:r>
            <a:r>
              <a:rPr lang="en-US" sz="3200">
                <a:latin typeface="Georgia" panose="02040502050405020303" pitchFamily="18" charset="0"/>
                <a:cs typeface="Calibri"/>
              </a:rPr>
              <a:t>8</a:t>
            </a:r>
            <a:r>
              <a:rPr lang="en-US" sz="3200" spc="-50">
                <a:latin typeface="Georgia" panose="02040502050405020303" pitchFamily="18" charset="0"/>
                <a:cs typeface="Calibri"/>
              </a:rPr>
              <a:t> </a:t>
            </a:r>
            <a:r>
              <a:rPr lang="en-US" sz="3200">
                <a:latin typeface="Georgia" panose="02040502050405020303" pitchFamily="18" charset="0"/>
                <a:cs typeface="Calibri"/>
              </a:rPr>
              <a:t>awards</a:t>
            </a:r>
            <a:r>
              <a:rPr lang="en-US" sz="3200" spc="-35">
                <a:latin typeface="Georgia" panose="02040502050405020303" pitchFamily="18" charset="0"/>
                <a:cs typeface="Calibri"/>
              </a:rPr>
              <a:t> </a:t>
            </a:r>
            <a:r>
              <a:rPr lang="en-US" sz="3200" spc="-10">
                <a:latin typeface="Georgia" panose="02040502050405020303" pitchFamily="18" charset="0"/>
                <a:cs typeface="Calibri"/>
              </a:rPr>
              <a:t>anticipated</a:t>
            </a:r>
            <a:endParaRPr lang="en-US" sz="3200"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ECF2033-9B8A-18CE-B734-07D34BA2C890}"/>
              </a:ext>
            </a:extLst>
          </p:cNvPr>
          <p:cNvSpPr txBox="1">
            <a:spLocks/>
          </p:cNvSpPr>
          <p:nvPr/>
        </p:nvSpPr>
        <p:spPr>
          <a:xfrm>
            <a:off x="0" y="-22948"/>
            <a:ext cx="9144000" cy="945970"/>
          </a:xfrm>
          <a:prstGeom prst="rect">
            <a:avLst/>
          </a:prstGeom>
          <a:solidFill>
            <a:schemeClr val="tx2"/>
          </a:solidFill>
          <a:ln w="8572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spc="-10">
                <a:solidFill>
                  <a:schemeClr val="bg1"/>
                </a:solidFill>
                <a:latin typeface="Georgia"/>
                <a:cs typeface="Georgia"/>
              </a:rPr>
              <a:t>Awards</a:t>
            </a:r>
            <a:endParaRPr lang="en-US" sz="3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20675" y="1535557"/>
            <a:ext cx="8502650" cy="3397725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</a:tabLst>
            </a:pPr>
            <a:r>
              <a:rPr sz="3200">
                <a:latin typeface="Georgia"/>
                <a:cs typeface="Georgia"/>
              </a:rPr>
              <a:t>Quarterly</a:t>
            </a:r>
            <a:r>
              <a:rPr sz="3200" spc="-170">
                <a:latin typeface="Georgia"/>
                <a:cs typeface="Georgia"/>
              </a:rPr>
              <a:t> </a:t>
            </a:r>
            <a:r>
              <a:rPr sz="3200" spc="-10">
                <a:latin typeface="Georgia"/>
                <a:cs typeface="Georgia"/>
              </a:rPr>
              <a:t>Reports</a:t>
            </a:r>
            <a:endParaRPr sz="3200">
              <a:latin typeface="Georgia"/>
              <a:cs typeface="Georgia"/>
            </a:endParaRPr>
          </a:p>
          <a:p>
            <a:pPr marL="354965" indent="-342265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354965" algn="l"/>
              </a:tabLst>
            </a:pPr>
            <a:r>
              <a:rPr sz="3200">
                <a:latin typeface="Georgia"/>
                <a:cs typeface="Georgia"/>
              </a:rPr>
              <a:t>Annual</a:t>
            </a:r>
            <a:r>
              <a:rPr sz="3200" spc="-130">
                <a:latin typeface="Georgia"/>
                <a:cs typeface="Georgia"/>
              </a:rPr>
              <a:t> </a:t>
            </a:r>
            <a:r>
              <a:rPr sz="3200" spc="-10">
                <a:latin typeface="Georgia"/>
                <a:cs typeface="Georgia"/>
              </a:rPr>
              <a:t>Reports</a:t>
            </a:r>
            <a:endParaRPr sz="3200">
              <a:latin typeface="Georgia"/>
              <a:cs typeface="Georgia"/>
            </a:endParaRPr>
          </a:p>
          <a:p>
            <a:pPr marL="354965" indent="-342265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354965" algn="l"/>
              </a:tabLst>
            </a:pPr>
            <a:r>
              <a:rPr sz="3200">
                <a:latin typeface="Georgia"/>
                <a:cs typeface="Georgia"/>
              </a:rPr>
              <a:t>Final</a:t>
            </a:r>
            <a:r>
              <a:rPr sz="3200" spc="-105">
                <a:latin typeface="Georgia"/>
                <a:cs typeface="Georgia"/>
              </a:rPr>
              <a:t> </a:t>
            </a:r>
            <a:r>
              <a:rPr sz="3200">
                <a:latin typeface="Georgia"/>
                <a:cs typeface="Georgia"/>
              </a:rPr>
              <a:t>(proprietary</a:t>
            </a:r>
            <a:r>
              <a:rPr sz="3200" spc="-85">
                <a:latin typeface="Georgia"/>
                <a:cs typeface="Georgia"/>
              </a:rPr>
              <a:t> </a:t>
            </a:r>
            <a:r>
              <a:rPr lang="en-US" sz="3200">
                <a:latin typeface="Georgia"/>
                <a:cs typeface="Georgia"/>
              </a:rPr>
              <a:t>etc.)</a:t>
            </a:r>
            <a:r>
              <a:rPr sz="3200" spc="-105">
                <a:latin typeface="Georgia"/>
                <a:cs typeface="Georgia"/>
              </a:rPr>
              <a:t> </a:t>
            </a:r>
            <a:r>
              <a:rPr sz="3200">
                <a:latin typeface="Georgia"/>
                <a:cs typeface="Georgia"/>
              </a:rPr>
              <a:t>&amp;</a:t>
            </a:r>
            <a:r>
              <a:rPr sz="3200" spc="-95">
                <a:latin typeface="Georgia"/>
                <a:cs typeface="Georgia"/>
              </a:rPr>
              <a:t> </a:t>
            </a:r>
            <a:r>
              <a:rPr sz="3200">
                <a:latin typeface="Georgia"/>
                <a:cs typeface="Georgia"/>
              </a:rPr>
              <a:t>Public</a:t>
            </a:r>
            <a:r>
              <a:rPr sz="3200" spc="-105">
                <a:latin typeface="Georgia"/>
                <a:cs typeface="Georgia"/>
              </a:rPr>
              <a:t> </a:t>
            </a:r>
            <a:r>
              <a:rPr sz="3200">
                <a:latin typeface="Georgia"/>
                <a:cs typeface="Georgia"/>
              </a:rPr>
              <a:t>Final</a:t>
            </a:r>
            <a:r>
              <a:rPr sz="3200" spc="-105">
                <a:latin typeface="Georgia"/>
                <a:cs typeface="Georgia"/>
              </a:rPr>
              <a:t> </a:t>
            </a:r>
            <a:r>
              <a:rPr sz="3200" spc="-10">
                <a:latin typeface="Georgia"/>
                <a:cs typeface="Georgia"/>
              </a:rPr>
              <a:t>Reports</a:t>
            </a:r>
            <a:endParaRPr sz="3200">
              <a:latin typeface="Georgia"/>
              <a:cs typeface="Georgia"/>
            </a:endParaRPr>
          </a:p>
          <a:p>
            <a:pPr marL="354965" indent="-342265">
              <a:lnSpc>
                <a:spcPct val="100000"/>
              </a:lnSpc>
              <a:spcBef>
                <a:spcPts val="2405"/>
              </a:spcBef>
              <a:buFont typeface="Arial"/>
              <a:buChar char="•"/>
              <a:tabLst>
                <a:tab pos="354965" algn="l"/>
              </a:tabLst>
            </a:pPr>
            <a:r>
              <a:rPr sz="3200">
                <a:latin typeface="Georgia"/>
                <a:cs typeface="Georgia"/>
              </a:rPr>
              <a:t>Public</a:t>
            </a:r>
            <a:r>
              <a:rPr sz="3200" spc="-120">
                <a:latin typeface="Georgia"/>
                <a:cs typeface="Georgia"/>
              </a:rPr>
              <a:t> </a:t>
            </a:r>
            <a:r>
              <a:rPr sz="3200" spc="-10">
                <a:latin typeface="Georgia"/>
                <a:cs typeface="Georgia"/>
              </a:rPr>
              <a:t>Debrief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6FA4CF3-2BF8-C4DF-F209-7B4BA7EC793D}"/>
              </a:ext>
            </a:extLst>
          </p:cNvPr>
          <p:cNvSpPr txBox="1">
            <a:spLocks/>
          </p:cNvSpPr>
          <p:nvPr/>
        </p:nvSpPr>
        <p:spPr>
          <a:xfrm>
            <a:off x="0" y="-22948"/>
            <a:ext cx="9144000" cy="945970"/>
          </a:xfrm>
          <a:prstGeom prst="rect">
            <a:avLst/>
          </a:prstGeom>
          <a:solidFill>
            <a:schemeClr val="tx2"/>
          </a:solidFill>
          <a:ln w="8572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spc="-10">
                <a:solidFill>
                  <a:schemeClr val="bg1"/>
                </a:solidFill>
                <a:latin typeface="Georgia"/>
                <a:cs typeface="Georgia"/>
              </a:rPr>
              <a:t>Programmatic Recipient Obligations</a:t>
            </a:r>
            <a:endParaRPr lang="en-US" sz="3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93675" y="5652774"/>
            <a:ext cx="23787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>
                <a:latin typeface="Calibri"/>
                <a:cs typeface="Calibri"/>
              </a:rPr>
              <a:t>*High school</a:t>
            </a:r>
            <a:r>
              <a:rPr sz="1800" spc="-10">
                <a:latin typeface="Calibri"/>
                <a:cs typeface="Calibri"/>
              </a:rPr>
              <a:t> </a:t>
            </a:r>
            <a:r>
              <a:rPr sz="1800">
                <a:latin typeface="Calibri"/>
                <a:cs typeface="Calibri"/>
              </a:rPr>
              <a:t>to</a:t>
            </a:r>
            <a:r>
              <a:rPr sz="1800" spc="-15">
                <a:latin typeface="Calibri"/>
                <a:cs typeface="Calibri"/>
              </a:rPr>
              <a:t> </a:t>
            </a:r>
            <a:r>
              <a:rPr sz="1800">
                <a:latin typeface="Calibri"/>
                <a:cs typeface="Calibri"/>
              </a:rPr>
              <a:t>PhD </a:t>
            </a:r>
            <a:r>
              <a:rPr sz="1800" spc="-20">
                <a:latin typeface="Calibri"/>
                <a:cs typeface="Calibri"/>
              </a:rPr>
              <a:t>level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C3D5EEB-4190-3764-67BE-7A4B584AD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092983"/>
              </p:ext>
            </p:extLst>
          </p:nvPr>
        </p:nvGraphicFramePr>
        <p:xfrm>
          <a:off x="0" y="919481"/>
          <a:ext cx="9143999" cy="4719324"/>
        </p:xfrm>
        <a:graphic>
          <a:graphicData uri="http://schemas.openxmlformats.org/drawingml/2006/table">
            <a:tbl>
              <a:tblPr firstRow="1" bandRow="1"/>
              <a:tblGrid>
                <a:gridCol w="1982588">
                  <a:extLst>
                    <a:ext uri="{9D8B030D-6E8A-4147-A177-3AD203B41FA5}">
                      <a16:colId xmlns:a16="http://schemas.microsoft.com/office/drawing/2014/main" val="3155038359"/>
                    </a:ext>
                  </a:extLst>
                </a:gridCol>
                <a:gridCol w="1424985">
                  <a:extLst>
                    <a:ext uri="{9D8B030D-6E8A-4147-A177-3AD203B41FA5}">
                      <a16:colId xmlns:a16="http://schemas.microsoft.com/office/drawing/2014/main" val="249698587"/>
                    </a:ext>
                  </a:extLst>
                </a:gridCol>
                <a:gridCol w="1610853">
                  <a:extLst>
                    <a:ext uri="{9D8B030D-6E8A-4147-A177-3AD203B41FA5}">
                      <a16:colId xmlns:a16="http://schemas.microsoft.com/office/drawing/2014/main" val="254917247"/>
                    </a:ext>
                  </a:extLst>
                </a:gridCol>
                <a:gridCol w="1452521">
                  <a:extLst>
                    <a:ext uri="{9D8B030D-6E8A-4147-A177-3AD203B41FA5}">
                      <a16:colId xmlns:a16="http://schemas.microsoft.com/office/drawing/2014/main" val="3115781612"/>
                    </a:ext>
                  </a:extLst>
                </a:gridCol>
                <a:gridCol w="1225351">
                  <a:extLst>
                    <a:ext uri="{9D8B030D-6E8A-4147-A177-3AD203B41FA5}">
                      <a16:colId xmlns:a16="http://schemas.microsoft.com/office/drawing/2014/main" val="2828461403"/>
                    </a:ext>
                  </a:extLst>
                </a:gridCol>
                <a:gridCol w="1447701">
                  <a:extLst>
                    <a:ext uri="{9D8B030D-6E8A-4147-A177-3AD203B41FA5}">
                      <a16:colId xmlns:a16="http://schemas.microsoft.com/office/drawing/2014/main" val="1502701355"/>
                    </a:ext>
                  </a:extLst>
                </a:gridCol>
              </a:tblGrid>
              <a:tr h="1086453"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Annual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Announcement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92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Number </a:t>
                      </a:r>
                      <a:r>
                        <a:rPr lang="en-US" sz="1600" b="1" spc="-25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of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Awards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92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PHMSA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Contribution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92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Cost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Share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92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Students*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30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Interns </a:t>
                      </a:r>
                      <a:r>
                        <a:rPr lang="en-US" sz="1600" b="1" spc="-25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and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Career </a:t>
                      </a:r>
                      <a:r>
                        <a:rPr lang="en-US" sz="1600" b="1" spc="-1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Employed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92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15762"/>
                  </a:ext>
                </a:extLst>
              </a:tr>
              <a:tr h="330261">
                <a:tc>
                  <a:txBody>
                    <a:bodyPr/>
                    <a:lstStyle/>
                    <a:p>
                      <a:pPr marL="3683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CAAP-1-</a:t>
                      </a:r>
                      <a:r>
                        <a:rPr lang="en-US" sz="1600" b="1" spc="-25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78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$814,000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$353,000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844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844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10189"/>
                  </a:ext>
                </a:extLst>
              </a:tr>
              <a:tr h="330261">
                <a:tc>
                  <a:txBody>
                    <a:bodyPr/>
                    <a:lstStyle/>
                    <a:p>
                      <a:pPr marL="3683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CAAP-2-</a:t>
                      </a:r>
                      <a:r>
                        <a:rPr lang="en-US" sz="1600" b="1" spc="-25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78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$719,000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$391,000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844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315481"/>
                  </a:ext>
                </a:extLst>
              </a:tr>
              <a:tr h="330261">
                <a:tc>
                  <a:txBody>
                    <a:bodyPr/>
                    <a:lstStyle/>
                    <a:p>
                      <a:pPr marL="3683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CAAP-3-</a:t>
                      </a:r>
                      <a:r>
                        <a:rPr lang="en-US" sz="1600" b="1" spc="-25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78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$2,976,000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$888,000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844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589637"/>
                  </a:ext>
                </a:extLst>
              </a:tr>
              <a:tr h="330261">
                <a:tc>
                  <a:txBody>
                    <a:bodyPr/>
                    <a:lstStyle/>
                    <a:p>
                      <a:pPr marL="3683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CAAP-4-</a:t>
                      </a:r>
                      <a:r>
                        <a:rPr lang="en-US" sz="1600" b="1" spc="-25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844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$909,000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$368,000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844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127719"/>
                  </a:ext>
                </a:extLst>
              </a:tr>
              <a:tr h="330261">
                <a:tc>
                  <a:txBody>
                    <a:bodyPr/>
                    <a:lstStyle/>
                    <a:p>
                      <a:pPr marL="3683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CAAP-5-</a:t>
                      </a:r>
                      <a:r>
                        <a:rPr lang="en-US" sz="1600" b="1" spc="-25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78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$3,855,000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$1,028,000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102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844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411492"/>
                  </a:ext>
                </a:extLst>
              </a:tr>
              <a:tr h="330261">
                <a:tc>
                  <a:txBody>
                    <a:bodyPr/>
                    <a:lstStyle/>
                    <a:p>
                      <a:pPr marL="3683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CAAP-6-19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78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$1,956,000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608,000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844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770458"/>
                  </a:ext>
                </a:extLst>
              </a:tr>
              <a:tr h="330261">
                <a:tc>
                  <a:txBody>
                    <a:bodyPr/>
                    <a:lstStyle/>
                    <a:p>
                      <a:pPr marL="3683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CAAP-7-20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78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$1,999,000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$504,000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844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786790"/>
                  </a:ext>
                </a:extLst>
              </a:tr>
              <a:tr h="330261">
                <a:tc>
                  <a:txBody>
                    <a:bodyPr/>
                    <a:lstStyle/>
                    <a:p>
                      <a:pPr marL="3683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CAAP-8-21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78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$1,859,000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$465,000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844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863723"/>
                  </a:ext>
                </a:extLst>
              </a:tr>
              <a:tr h="330261">
                <a:tc>
                  <a:txBody>
                    <a:bodyPr/>
                    <a:lstStyle/>
                    <a:p>
                      <a:pPr marL="3683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CAAP-9-22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78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$4,793,000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$1,208,000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844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252946"/>
                  </a:ext>
                </a:extLst>
              </a:tr>
              <a:tr h="330261">
                <a:tc>
                  <a:txBody>
                    <a:bodyPr/>
                    <a:lstStyle/>
                    <a:p>
                      <a:pPr marL="3683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CAAP-10-23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78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$4,327,000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$1,161,000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844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160994"/>
                  </a:ext>
                </a:extLst>
              </a:tr>
              <a:tr h="330261">
                <a:tc>
                  <a:txBody>
                    <a:bodyPr/>
                    <a:lstStyle/>
                    <a:p>
                      <a:pPr marL="3683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Grand</a:t>
                      </a:r>
                      <a:r>
                        <a:rPr lang="en-US" sz="1600" b="1" spc="-2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 </a:t>
                      </a:r>
                      <a:r>
                        <a:rPr lang="en-US" sz="1600" b="1" spc="-1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Totals: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$24,207,000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$6,974,000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427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5844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28" marR="9228" marT="40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008380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4856842E-8A95-FC2B-8961-E34651BA52EA}"/>
              </a:ext>
            </a:extLst>
          </p:cNvPr>
          <p:cNvSpPr txBox="1">
            <a:spLocks/>
          </p:cNvSpPr>
          <p:nvPr/>
        </p:nvSpPr>
        <p:spPr>
          <a:xfrm>
            <a:off x="0" y="-22948"/>
            <a:ext cx="9144000" cy="945970"/>
          </a:xfrm>
          <a:prstGeom prst="rect">
            <a:avLst/>
          </a:prstGeom>
          <a:solidFill>
            <a:schemeClr val="tx2"/>
          </a:solidFill>
          <a:ln w="8572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spc="-10">
                <a:solidFill>
                  <a:schemeClr val="bg1"/>
                </a:solidFill>
                <a:latin typeface="Georgia"/>
                <a:cs typeface="Georgia"/>
              </a:rPr>
              <a:t>Performance to Date</a:t>
            </a:r>
            <a:endParaRPr lang="en-US" sz="3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63ed583d-7590-47b9-98bc-2af72f9646ac" xsi:nil="true"/>
    <TaxCatchAll xmlns="b3ce6949-99fe-4549-b75a-2322037c47c1" xsi:nil="true"/>
    <lcf76f155ced4ddcb4097134ff3c332f xmlns="63ed583d-7590-47b9-98bc-2af72f9646ac">
      <Terms xmlns="http://schemas.microsoft.com/office/infopath/2007/PartnerControls"/>
    </lcf76f155ced4ddcb4097134ff3c332f>
    <SharedWithUsers xmlns="b3ce6949-99fe-4549-b75a-2322037c47c1">
      <UserInfo>
        <DisplayName>Nauert, Colin (PHMSA)</DisplayName>
        <AccountId>320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B2C590C5B0E548BBB80B30B4757BD0" ma:contentTypeVersion="19" ma:contentTypeDescription="Create a new document." ma:contentTypeScope="" ma:versionID="5a0812e20bc45b67fe5790fbf5bf4e79">
  <xsd:schema xmlns:xsd="http://www.w3.org/2001/XMLSchema" xmlns:xs="http://www.w3.org/2001/XMLSchema" xmlns:p="http://schemas.microsoft.com/office/2006/metadata/properties" xmlns:ns2="63ed583d-7590-47b9-98bc-2af72f9646ac" xmlns:ns3="b3ce6949-99fe-4549-b75a-2322037c47c1" targetNamespace="http://schemas.microsoft.com/office/2006/metadata/properties" ma:root="true" ma:fieldsID="07538219c5b44a7fbe5fac3295384e63" ns2:_="" ns3:_="">
    <xsd:import namespace="63ed583d-7590-47b9-98bc-2af72f9646ac"/>
    <xsd:import namespace="b3ce6949-99fe-4549-b75a-2322037c47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Note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ed583d-7590-47b9-98bc-2af72f9646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2aa446fb-c4e7-47d1-9e02-aae3431be3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Notes" ma:index="21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ce6949-99fe-4549-b75a-2322037c47c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77196b93-faf9-4ec4-a45e-872fd6ae3adc}" ma:internalName="TaxCatchAll" ma:showField="CatchAllData" ma:web="b3ce6949-99fe-4549-b75a-2322037c47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 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AE18FF-3D44-45EE-8F6B-43C87FCAB2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7D678A-F058-491C-AB5E-71355FF845F1}">
  <ds:schemaRefs>
    <ds:schemaRef ds:uri="63ed583d-7590-47b9-98bc-2af72f9646ac"/>
    <ds:schemaRef ds:uri="b3ce6949-99fe-4549-b75a-2322037c47c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643B28A-5D84-4494-B0D6-C0709F266192}">
  <ds:schemaRefs>
    <ds:schemaRef ds:uri="63ed583d-7590-47b9-98bc-2af72f9646ac"/>
    <ds:schemaRef ds:uri="b3ce6949-99fe-4549-b75a-2322037c47c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1139</Words>
  <Application>Microsoft Office PowerPoint</Application>
  <PresentationFormat>On-screen Show (4:3)</PresentationFormat>
  <Paragraphs>231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PHMSA 2016 Power Point Slide - Update Mission Statement</dc:title>
  <dc:creator>USDOT_User</dc:creator>
  <cp:lastModifiedBy>Huff, Jamie (PHMSA)</cp:lastModifiedBy>
  <cp:revision>1</cp:revision>
  <dcterms:created xsi:type="dcterms:W3CDTF">2023-12-04T14:08:38Z</dcterms:created>
  <dcterms:modified xsi:type="dcterms:W3CDTF">2024-01-04T17:18:55Z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2019-08-06T00:00:00Z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2023-12-04T00:00:00Z</vt:filetime>
  </property>
  <property fmtid="{D5CDD505-2E9C-101B-9397-08002B2CF9AE}" pid="5" name="Producer">
    <vt:lpwstr>Microsoft® PowerPoint® 2016</vt:lpwstr>
  </property>
  <property fmtid="{D5CDD505-2E9C-101B-9397-08002B2CF9AE}" pid="6" name="ContentTypeId">
    <vt:lpwstr>0x010100FEB2C590C5B0E548BBB80B30B4757BD0</vt:lpwstr>
  </property>
  <property fmtid="{D5CDD505-2E9C-101B-9397-08002B2CF9AE}" pid="7" name="MediaServiceImageTags">
    <vt:lpwstr/>
  </property>
</Properties>
</file>